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6" r:id="rId5"/>
    <p:sldId id="263" r:id="rId6"/>
    <p:sldId id="261" r:id="rId7"/>
    <p:sldId id="262" r:id="rId8"/>
    <p:sldId id="257" r:id="rId9"/>
    <p:sldId id="266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пания в мир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357694"/>
            <a:ext cx="40719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Поэт - это медиум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природы и жизни, -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их величие он раскрывает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при помощи слов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(«Это – пролог»)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lorca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7"/>
            <a:ext cx="2714644" cy="3379225"/>
          </a:xfrm>
          <a:prstGeom prst="rect">
            <a:avLst/>
          </a:prstGeom>
        </p:spPr>
      </p:pic>
      <p:pic>
        <p:nvPicPr>
          <p:cNvPr id="4" name="Рисунок 3" descr="ri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048000"/>
            <a:ext cx="290512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7809" y="1032025"/>
            <a:ext cx="536773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Федерико</a:t>
            </a:r>
            <a:r>
              <a:rPr lang="ru-RU" sz="3600" b="1" dirty="0" smtClean="0">
                <a:solidFill>
                  <a:srgbClr val="C00000"/>
                </a:solidFill>
              </a:rPr>
              <a:t> Гарсиа Лорка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9609" y="0"/>
            <a:ext cx="291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умру я –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закрывайте балкона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(«Прощанье»)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07241">
            <a:off x="3352373" y="2778370"/>
            <a:ext cx="3078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Пел он, слепой, как Гомер,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была в его голосе сила 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беззвездного моря, тоска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сдавленного апельсина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(«Цыганские виньетки»)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318">
            <a:off x="6541449" y="1788422"/>
            <a:ext cx="2594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Мне боль причиняет воздух,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сердце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даже шляпа</a:t>
            </a:r>
          </a:p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(«Это правда»)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menes_1555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264795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1500174"/>
            <a:ext cx="5357850" cy="392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Судьба взяла мое сердце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и тебя вложила мне в грудь.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Ты меня не можешь отторгнуть,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я тебя не могу отторгнуть, -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друг без друга нам не вздохнуть!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Ты и я, я и ты - это мы с тобою, -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эти звенья не разомкнуть!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Море и небо, связанные судьбою,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небо и море суть.</a:t>
            </a:r>
          </a:p>
          <a:p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285728"/>
            <a:ext cx="528311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Хуан </a:t>
            </a:r>
            <a:r>
              <a:rPr lang="ru-RU" sz="4000" b="1" dirty="0" err="1" smtClean="0">
                <a:solidFill>
                  <a:srgbClr val="C00000"/>
                </a:solidFill>
                <a:latin typeface="Garamond" pitchFamily="18" charset="0"/>
              </a:rPr>
              <a:t>Рамон</a:t>
            </a: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 Хименес</a:t>
            </a:r>
            <a:endParaRPr lang="ru-RU" sz="4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56347">
            <a:off x="428597" y="5500702"/>
            <a:ext cx="67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«За лирическую поэзию, образец высокого духа и художественной чистоты в испанской поэзии»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тас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5716">
            <a:off x="990897" y="3927492"/>
            <a:ext cx="1928826" cy="2753606"/>
          </a:xfrm>
          <a:prstGeom prst="rect">
            <a:avLst/>
          </a:prstGeom>
        </p:spPr>
      </p:pic>
      <p:pic>
        <p:nvPicPr>
          <p:cNvPr id="4" name="Рисунок 3" descr="216_2310-Fernando-Pess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0060">
            <a:off x="1089617" y="709303"/>
            <a:ext cx="1976432" cy="2144542"/>
          </a:xfrm>
          <a:prstGeom prst="rect">
            <a:avLst/>
          </a:prstGeom>
        </p:spPr>
      </p:pic>
      <p:pic>
        <p:nvPicPr>
          <p:cNvPr id="5" name="Рисунок 4" descr="179160_Argent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072206"/>
            <a:ext cx="876280" cy="563323"/>
          </a:xfrm>
          <a:prstGeom prst="rect">
            <a:avLst/>
          </a:prstGeom>
        </p:spPr>
      </p:pic>
      <p:pic>
        <p:nvPicPr>
          <p:cNvPr id="6" name="Рисунок 5" descr="маркес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469">
            <a:off x="5922364" y="850273"/>
            <a:ext cx="2357454" cy="2357454"/>
          </a:xfrm>
          <a:prstGeom prst="rect">
            <a:avLst/>
          </a:prstGeom>
        </p:spPr>
      </p:pic>
      <p:pic>
        <p:nvPicPr>
          <p:cNvPr id="7" name="Рисунок 6" descr="коэль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857628"/>
            <a:ext cx="3190869" cy="2714623"/>
          </a:xfrm>
          <a:prstGeom prst="rect">
            <a:avLst/>
          </a:prstGeom>
        </p:spPr>
      </p:pic>
      <p:pic>
        <p:nvPicPr>
          <p:cNvPr id="8" name="Рисунок 7" descr="колумбия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214290"/>
            <a:ext cx="785818" cy="516020"/>
          </a:xfrm>
          <a:prstGeom prst="rect">
            <a:avLst/>
          </a:prstGeom>
        </p:spPr>
      </p:pic>
      <p:pic>
        <p:nvPicPr>
          <p:cNvPr id="9" name="Рисунок 8" descr="Porto Alegre Braz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6072206"/>
            <a:ext cx="785818" cy="550073"/>
          </a:xfrm>
          <a:prstGeom prst="rect">
            <a:avLst/>
          </a:prstGeom>
        </p:spPr>
      </p:pic>
      <p:pic>
        <p:nvPicPr>
          <p:cNvPr id="10" name="Рисунок 9" descr="пор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14290"/>
            <a:ext cx="831328" cy="5542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7170326">
            <a:off x="-348280" y="1101729"/>
            <a:ext cx="26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Фернандо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Пессоа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53091">
            <a:off x="474195" y="3428018"/>
            <a:ext cx="231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Хулио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aramond" pitchFamily="18" charset="0"/>
              </a:rPr>
              <a:t>Кортасар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185182">
            <a:off x="5277659" y="356678"/>
            <a:ext cx="278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Габриель Гарсиа Маркес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Пауло Коэльо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755677">
            <a:off x="3645210" y="1434805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ramond" pitchFamily="18" charset="0"/>
              </a:rPr>
              <a:t>Не</a:t>
            </a:r>
            <a:endParaRPr lang="ru-RU" sz="7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2857496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испанцы, 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4000504"/>
            <a:ext cx="2428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Garamond" pitchFamily="18" charset="0"/>
              </a:rPr>
              <a:t>но…</a:t>
            </a:r>
            <a:endParaRPr lang="ru-RU" sz="6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2c0abf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2984980" cy="1561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atalanes_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928934"/>
            <a:ext cx="5781713" cy="330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1142984"/>
            <a:ext cx="5253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ramond" pitchFamily="18" charset="0"/>
              </a:rPr>
              <a:t>Каталанский язык</a:t>
            </a:r>
            <a:endParaRPr lang="ru-RU" sz="48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с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124209" cy="1748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Basque_as_first_language(correct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928934"/>
            <a:ext cx="3184354" cy="32861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 descr="basq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5305425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857232"/>
            <a:ext cx="487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ramond" pitchFamily="18" charset="0"/>
              </a:rPr>
              <a:t>Баскский язык</a:t>
            </a:r>
            <a:endParaRPr lang="ru-RU" sz="5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Истоки испанской литературы -</a:t>
            </a:r>
            <a:r>
              <a:rPr lang="ru-RU" dirty="0" smtClean="0">
                <a:solidFill>
                  <a:srgbClr val="C00000"/>
                </a:solidFill>
              </a:rPr>
              <a:t>Испанский героический эпос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си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629051" cy="5000660"/>
          </a:xfrm>
        </p:spPr>
      </p:pic>
      <p:pic>
        <p:nvPicPr>
          <p:cNvPr id="8" name="Рисунок 7" descr="Page_of_Lay_of_the_C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1857364"/>
            <a:ext cx="3296333" cy="450059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п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3006104" cy="37439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 descr="собака на се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000504"/>
            <a:ext cx="1804984" cy="2610514"/>
          </a:xfrm>
          <a:prstGeom prst="rect">
            <a:avLst/>
          </a:prstGeom>
        </p:spPr>
      </p:pic>
      <p:pic>
        <p:nvPicPr>
          <p:cNvPr id="4" name="Рисунок 3" descr="сн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5746">
            <a:off x="3437426" y="2349329"/>
            <a:ext cx="1993221" cy="2910103"/>
          </a:xfrm>
          <a:prstGeom prst="rect">
            <a:avLst/>
          </a:prstGeom>
        </p:spPr>
      </p:pic>
      <p:pic>
        <p:nvPicPr>
          <p:cNvPr id="5" name="Рисунок 4" descr="снс кар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8688">
            <a:off x="5286380" y="1857364"/>
            <a:ext cx="1677742" cy="2759444"/>
          </a:xfrm>
          <a:prstGeom prst="rect">
            <a:avLst/>
          </a:prstGeom>
        </p:spPr>
      </p:pic>
      <p:pic>
        <p:nvPicPr>
          <p:cNvPr id="6" name="Рисунок 5" descr="снс ради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786322"/>
            <a:ext cx="1785950" cy="17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500042"/>
            <a:ext cx="4588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  <a:latin typeface="Garamond" pitchFamily="18" charset="0"/>
              </a:rPr>
              <a:t>Лопе</a:t>
            </a:r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 де Вега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вант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000240"/>
            <a:ext cx="2871216" cy="384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aramond" pitchFamily="18" charset="0"/>
              </a:rPr>
              <a:t>Мигель де Сервантес Сааведра</a:t>
            </a:r>
            <a:endParaRPr lang="ru-RU" sz="44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к ба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428736"/>
            <a:ext cx="1500198" cy="14034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дк муль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99932">
            <a:off x="441179" y="2751459"/>
            <a:ext cx="1631594" cy="22709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дк филь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1291">
            <a:off x="2807593" y="4083896"/>
            <a:ext cx="1589904" cy="22116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дк фильм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2286">
            <a:off x="1600097" y="469156"/>
            <a:ext cx="1500198" cy="21431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don-quixo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500042"/>
            <a:ext cx="3409950" cy="55006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2286016" cy="3083218"/>
          </a:xfrm>
          <a:prstGeom prst="rect">
            <a:avLst/>
          </a:prstGeom>
        </p:spPr>
      </p:pic>
      <p:pic>
        <p:nvPicPr>
          <p:cNvPr id="3" name="Рисунок 2" descr="д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290"/>
            <a:ext cx="4254135" cy="3184524"/>
          </a:xfrm>
          <a:prstGeom prst="rect">
            <a:avLst/>
          </a:prstGeom>
        </p:spPr>
      </p:pic>
      <p:pic>
        <p:nvPicPr>
          <p:cNvPr id="4" name="Рисунок 3" descr="д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76"/>
            <a:ext cx="2286016" cy="3044212"/>
          </a:xfrm>
          <a:prstGeom prst="rect">
            <a:avLst/>
          </a:prstGeom>
        </p:spPr>
      </p:pic>
      <p:pic>
        <p:nvPicPr>
          <p:cNvPr id="5" name="Рисунок 4" descr="дк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929066"/>
            <a:ext cx="3357586" cy="25207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н жу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0116">
            <a:off x="642910" y="1285860"/>
            <a:ext cx="2857500" cy="4362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714356"/>
            <a:ext cx="4982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</a:rPr>
              <a:t>Сюжет о Дон Жуане</a:t>
            </a:r>
            <a:endParaRPr lang="ru-RU" sz="4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2071678"/>
            <a:ext cx="5072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Garamond" pitchFamily="18" charset="0"/>
              </a:rPr>
              <a:t>Тирсо де Молина</a:t>
            </a:r>
          </a:p>
          <a:p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   «Севильский распутник и каменный гость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Garamond" pitchFamily="18" charset="0"/>
              </a:rPr>
              <a:t>Жан-Батист Мольер </a:t>
            </a:r>
          </a:p>
          <a:p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   «Дон Жуан, или Каменный пир»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Garamond" pitchFamily="18" charset="0"/>
              </a:rPr>
              <a:t>Александр Пушкин </a:t>
            </a:r>
          </a:p>
          <a:p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   «Каменный гость»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Garamond" pitchFamily="18" charset="0"/>
              </a:rPr>
              <a:t>Александр Блок </a:t>
            </a:r>
          </a:p>
          <a:p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   «Шаги Командора»</a:t>
            </a:r>
            <a:endParaRPr lang="ru-RU" sz="20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205</Words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Истоки испанской литературы -Испанский героический эпос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Испанский героический эпос</dc:title>
  <dc:creator>Бикины</dc:creator>
  <cp:lastModifiedBy>Бикины</cp:lastModifiedBy>
  <cp:revision>37</cp:revision>
  <dcterms:created xsi:type="dcterms:W3CDTF">2012-07-30T12:21:25Z</dcterms:created>
  <dcterms:modified xsi:type="dcterms:W3CDTF">2012-08-08T20:32:49Z</dcterms:modified>
</cp:coreProperties>
</file>