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77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75" r:id="rId11"/>
    <p:sldId id="282" r:id="rId12"/>
    <p:sldId id="266" r:id="rId13"/>
    <p:sldId id="267" r:id="rId14"/>
    <p:sldId id="280" r:id="rId15"/>
    <p:sldId id="268" r:id="rId16"/>
    <p:sldId id="270" r:id="rId17"/>
    <p:sldId id="269" r:id="rId18"/>
    <p:sldId id="271" r:id="rId19"/>
    <p:sldId id="273" r:id="rId20"/>
    <p:sldId id="278" r:id="rId21"/>
    <p:sldId id="279" r:id="rId22"/>
    <p:sldId id="276" r:id="rId23"/>
    <p:sldId id="281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4" autoAdjust="0"/>
    <p:restoredTop sz="94619" autoAdjust="0"/>
  </p:normalViewPr>
  <p:slideViewPr>
    <p:cSldViewPr>
      <p:cViewPr>
        <p:scale>
          <a:sx n="70" d="100"/>
          <a:sy n="70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E21A-8A37-4644-9D6F-1D6A12E1410F}" type="datetimeFigureOut">
              <a:rPr lang="ru-RU" smtClean="0"/>
              <a:t>16.08.2018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B8853-C7F7-4D2E-A00C-97BA395E0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851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B8853-C7F7-4D2E-A00C-97BA395E0E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4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168691-7B39-4539-AFB5-9932782C4500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3D99C2-FB66-401D-99D2-A94B0D3E972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r>
              <a:rPr lang="ru-RU" dirty="0" smtClean="0"/>
              <a:t>Какие они есть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Телескопы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10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052155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/>
              <a:t>Главная часть инструмента – это </a:t>
            </a:r>
            <a:r>
              <a:rPr lang="ru-RU" dirty="0" smtClean="0"/>
              <a:t>труба – в  </a:t>
            </a:r>
            <a:r>
              <a:rPr lang="ru-RU" dirty="0"/>
              <a:t>ней помещается объектив, </a:t>
            </a:r>
            <a:r>
              <a:rPr lang="ru-RU" dirty="0" smtClean="0"/>
              <a:t>собирающий лучи </a:t>
            </a:r>
            <a:r>
              <a:rPr lang="ru-RU" dirty="0"/>
              <a:t>света. </a:t>
            </a:r>
            <a:endParaRPr lang="ru-RU" dirty="0" smtClean="0"/>
          </a:p>
          <a:p>
            <a:r>
              <a:rPr lang="ru-RU" dirty="0"/>
              <a:t>Еще одна </a:t>
            </a:r>
            <a:r>
              <a:rPr lang="ru-RU" dirty="0" smtClean="0"/>
              <a:t>важная часть – </a:t>
            </a:r>
            <a:r>
              <a:rPr lang="ru-RU" dirty="0"/>
              <a:t>это </a:t>
            </a:r>
            <a:r>
              <a:rPr lang="ru-RU" dirty="0" smtClean="0"/>
              <a:t>окуляр – именно </a:t>
            </a:r>
            <a:r>
              <a:rPr lang="ru-RU" dirty="0"/>
              <a:t>через </a:t>
            </a:r>
            <a:r>
              <a:rPr lang="ru-RU" dirty="0" smtClean="0"/>
              <a:t>него ведется наблюдение. Окуляр обеспечивает четкость изображения.</a:t>
            </a:r>
          </a:p>
          <a:p>
            <a:r>
              <a:rPr lang="ru-RU" dirty="0"/>
              <a:t>Монтировка – это «фундамент» </a:t>
            </a:r>
            <a:r>
              <a:rPr lang="ru-RU" dirty="0" smtClean="0"/>
              <a:t>телескопа.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50912"/>
          </a:xfrm>
        </p:spPr>
        <p:txBody>
          <a:bodyPr/>
          <a:lstStyle/>
          <a:p>
            <a:pPr algn="ctr"/>
            <a:r>
              <a:rPr lang="ru-RU" dirty="0" smtClean="0"/>
              <a:t>Наша модель – рояль в кустах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89715" y="4608439"/>
            <a:ext cx="3528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0430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Система </a:t>
            </a:r>
            <a:r>
              <a:rPr lang="ru-RU" dirty="0" err="1" smtClean="0"/>
              <a:t>автонаведения</a:t>
            </a:r>
            <a:endParaRPr lang="ru-RU" dirty="0" smtClean="0"/>
          </a:p>
          <a:p>
            <a:r>
              <a:rPr lang="ru-RU" dirty="0" smtClean="0"/>
              <a:t>Линзы</a:t>
            </a:r>
          </a:p>
          <a:p>
            <a:r>
              <a:rPr lang="ru-RU" dirty="0" smtClean="0"/>
              <a:t>Светофильтры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219200"/>
          </a:xfrm>
        </p:spPr>
        <p:txBody>
          <a:bodyPr/>
          <a:lstStyle/>
          <a:p>
            <a:r>
              <a:rPr lang="ru-RU" dirty="0" smtClean="0"/>
              <a:t>«Примочки, </a:t>
            </a:r>
            <a:r>
              <a:rPr lang="ru-RU" dirty="0" err="1" smtClean="0"/>
              <a:t>фичи</a:t>
            </a:r>
            <a:r>
              <a:rPr lang="ru-RU" dirty="0" smtClean="0"/>
              <a:t>, гаджеты»</a:t>
            </a:r>
            <a:endParaRPr lang="ru-RU" dirty="0"/>
          </a:p>
        </p:txBody>
      </p:sp>
      <p:pic>
        <p:nvPicPr>
          <p:cNvPr id="1026" name="Picture 2" descr="C:\Users\user\Desktop\Миша и Федя\система ав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52650"/>
            <a:ext cx="2809051" cy="422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Миша и Федя\линз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21751"/>
            <a:ext cx="4994920" cy="37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иша и Федя\svetofiltry-dlya-teleskopov-4-m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04186"/>
            <a:ext cx="4537243" cy="336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9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-2.18316E-6 L 0 -0.409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Ранее рассмотренные телескопы – </a:t>
            </a:r>
            <a:r>
              <a:rPr lang="ru-RU" i="1" dirty="0" smtClean="0"/>
              <a:t>оптические </a:t>
            </a:r>
            <a:r>
              <a:rPr lang="ru-RU" dirty="0" smtClean="0"/>
              <a:t>– то есть работающие только с </a:t>
            </a:r>
            <a:r>
              <a:rPr lang="ru-RU" u="sng" dirty="0" smtClean="0"/>
              <a:t>видимым светом</a:t>
            </a:r>
          </a:p>
          <a:p>
            <a:pPr marL="0" indent="0">
              <a:buNone/>
            </a:pPr>
            <a:r>
              <a:rPr lang="ru-RU" dirty="0" smtClean="0"/>
              <a:t>Теперь для наблюдения за астрономическими объектами используют практически весь спектр электромагнитных волн.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дни</a:t>
            </a:r>
            <a:endParaRPr lang="ru-RU" dirty="0"/>
          </a:p>
        </p:txBody>
      </p:sp>
      <p:pic>
        <p:nvPicPr>
          <p:cNvPr id="1026" name="Picture 2" descr="C:\Users\Тамара Греф\Documents\Федор\Лагерь_телескопы\Шкала эл из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82403"/>
            <a:ext cx="6649806" cy="329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2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0803E-6 L -0.00052 -0.136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Радиотелескоп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111948" cy="4590752"/>
          </a:xfrm>
        </p:spPr>
      </p:pic>
    </p:spTree>
    <p:extLst>
      <p:ext uri="{BB962C8B-B14F-4D97-AF65-F5344CB8AC3E}">
        <p14:creationId xmlns:p14="http://schemas.microsoft.com/office/powerpoint/2010/main" val="3141537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появлением космонавтики появилась возможность размещать телескопы в комическом пространстве.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При использовании некоторых видов излучений </a:t>
            </a:r>
            <a:r>
              <a:rPr lang="ru-RU" i="1" dirty="0" smtClean="0"/>
              <a:t>(рентгеновские, гамма-лучи) </a:t>
            </a:r>
            <a:r>
              <a:rPr lang="ru-RU" dirty="0" smtClean="0"/>
              <a:t>это неизбежно – земная атмосфера для них непроницаема.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Космические телескопы</a:t>
            </a:r>
            <a:endParaRPr lang="ru-RU" dirty="0"/>
          </a:p>
        </p:txBody>
      </p:sp>
      <p:pic>
        <p:nvPicPr>
          <p:cNvPr id="3074" name="Picture 2" descr="C:\Users\Тамара Греф\Documents\Федор\Лагерь_телескопы\рентген т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657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83299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Проектирование </a:t>
            </a:r>
            <a:r>
              <a:rPr lang="ru-RU" dirty="0"/>
              <a:t>и строительство «Хаббла» началось </a:t>
            </a:r>
            <a:r>
              <a:rPr lang="ru-RU" dirty="0" smtClean="0"/>
              <a:t>в 70-х годах двадцатого века. </a:t>
            </a:r>
            <a:r>
              <a:rPr lang="ru-RU" dirty="0"/>
              <a:t>З</a:t>
            </a:r>
            <a:r>
              <a:rPr lang="ru-RU" dirty="0" smtClean="0"/>
              <a:t>апуск </a:t>
            </a:r>
            <a:r>
              <a:rPr lang="ru-RU" dirty="0"/>
              <a:t>в космос состоялся только в апреле 1990 </a:t>
            </a:r>
            <a:r>
              <a:rPr lang="ru-RU" dirty="0" smtClean="0"/>
              <a:t>года, с </a:t>
            </a:r>
            <a:r>
              <a:rPr lang="ru-RU" dirty="0"/>
              <a:t>борта американского корабля «Дискавери».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94928"/>
          </a:xfrm>
        </p:spPr>
        <p:txBody>
          <a:bodyPr/>
          <a:lstStyle/>
          <a:p>
            <a:pPr algn="ctr"/>
            <a:r>
              <a:rPr lang="ru-RU" dirty="0" smtClean="0"/>
              <a:t>Хаббл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608512" cy="3458586"/>
          </a:xfrm>
        </p:spPr>
      </p:pic>
    </p:spTree>
    <p:extLst>
      <p:ext uri="{BB962C8B-B14F-4D97-AF65-F5344CB8AC3E}">
        <p14:creationId xmlns:p14="http://schemas.microsoft.com/office/powerpoint/2010/main" val="6623072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Система оптической коррекции (</a:t>
            </a:r>
            <a:r>
              <a:rPr lang="en-US" dirty="0"/>
              <a:t>COSTAR)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Дефект главного зеркала</a:t>
            </a:r>
            <a:endParaRPr lang="ru-RU" dirty="0"/>
          </a:p>
        </p:txBody>
      </p:sp>
      <p:pic>
        <p:nvPicPr>
          <p:cNvPr id="2050" name="Picture 2" descr="C:\Users\Тамара Греф\Documents\Федор\Лагерь_телескопы\Improvement_in_Hubble_images_after_SMM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58" r="51353"/>
          <a:stretch/>
        </p:blipFill>
        <p:spPr bwMode="auto">
          <a:xfrm>
            <a:off x="755576" y="2672916"/>
            <a:ext cx="3538017" cy="375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0508" y="214969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Было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164659" y="2221704"/>
            <a:ext cx="1144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тало</a:t>
            </a:r>
            <a:endParaRPr lang="ru-RU" sz="2800" dirty="0"/>
          </a:p>
        </p:txBody>
      </p:sp>
      <p:pic>
        <p:nvPicPr>
          <p:cNvPr id="4098" name="Picture 2" descr="C:\Users\Тамара Греф\Documents\Федор\Лагерь_телескопы\Improvement_in_Hubble_images_after_SMM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/>
          <a:stretch/>
        </p:blipFill>
        <p:spPr bwMode="auto">
          <a:xfrm>
            <a:off x="4947298" y="2744924"/>
            <a:ext cx="3579138" cy="36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8510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132856"/>
            <a:ext cx="4191000" cy="4165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5112568" cy="12192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Экспедиции</a:t>
            </a:r>
            <a:br>
              <a:rPr lang="ru-RU" dirty="0"/>
            </a:br>
            <a:r>
              <a:rPr lang="ru-RU" sz="2800" dirty="0">
                <a:solidFill>
                  <a:schemeClr val="tx1"/>
                </a:solidFill>
                <a:effectLst/>
                <a:latin typeface="+mn-lt"/>
              </a:rPr>
              <a:t>Всего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+mn-lt"/>
              </a:rPr>
              <a:t>4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67544" y="1556792"/>
            <a:ext cx="3312368" cy="57564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263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Телескоп проработал уже больше 28 лет, а сход с орбиты ожидается только после 2030 года.</a:t>
            </a:r>
          </a:p>
          <a:p>
            <a:r>
              <a:rPr lang="ru-RU" dirty="0" smtClean="0"/>
              <a:t>Любой </a:t>
            </a:r>
            <a:r>
              <a:rPr lang="ru-RU" dirty="0"/>
              <a:t>человек или организация может подать заявку на работу с </a:t>
            </a:r>
            <a:r>
              <a:rPr lang="ru-RU" dirty="0" smtClean="0"/>
              <a:t>телескопом. </a:t>
            </a:r>
          </a:p>
          <a:p>
            <a:r>
              <a:rPr lang="ru-RU" dirty="0"/>
              <a:t>Получены миллионы </a:t>
            </a:r>
            <a:r>
              <a:rPr lang="ru-RU" dirty="0" smtClean="0"/>
              <a:t>уникальных изображений </a:t>
            </a:r>
            <a:r>
              <a:rPr lang="ru-RU" dirty="0"/>
              <a:t>астрономических объектов – звезд, туманностей, галактик, планет.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426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5467350" cy="5715000"/>
          </a:xfrm>
        </p:spPr>
      </p:pic>
    </p:spTree>
    <p:extLst>
      <p:ext uri="{BB962C8B-B14F-4D97-AF65-F5344CB8AC3E}">
        <p14:creationId xmlns:p14="http://schemas.microsoft.com/office/powerpoint/2010/main" val="380876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24000"/>
            <a:ext cx="8363272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История появления телескопа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это работает?!; Типы телескопов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Наши дни – отличие современных устройств от  «первобытных»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«Хаббл» и с чем его едят?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Космический </a:t>
            </a:r>
            <a:r>
              <a:rPr lang="ru-RU" dirty="0"/>
              <a:t>с</a:t>
            </a:r>
            <a:r>
              <a:rPr lang="ru-RU" dirty="0" smtClean="0"/>
              <a:t>офт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Show Must </a:t>
            </a:r>
            <a:r>
              <a:rPr lang="en-US" dirty="0"/>
              <a:t>G</a:t>
            </a:r>
            <a:r>
              <a:rPr lang="en-US" dirty="0" smtClean="0"/>
              <a:t>o </a:t>
            </a:r>
            <a:r>
              <a:rPr lang="en-US" dirty="0"/>
              <a:t>O</a:t>
            </a:r>
            <a:r>
              <a:rPr lang="en-US" dirty="0" smtClean="0"/>
              <a:t>n!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вас ждет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4053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3528392" cy="750912"/>
          </a:xfrm>
        </p:spPr>
        <p:txBody>
          <a:bodyPr/>
          <a:lstStyle/>
          <a:p>
            <a:r>
              <a:rPr lang="en-US" dirty="0" smtClean="0"/>
              <a:t>Star Walk 2</a:t>
            </a:r>
            <a:endParaRPr lang="ru-RU" dirty="0"/>
          </a:p>
        </p:txBody>
      </p:sp>
      <p:pic>
        <p:nvPicPr>
          <p:cNvPr id="1026" name="Picture 2" descr="C:\Users\Тамара Греф\Documents\Федор\Лагерь_телескопы\Star Walk 2 screen 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89" y="1484784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1916832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Космический софт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463379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987486" cy="44999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walk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12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2411760" cy="966787"/>
          </a:xfrm>
        </p:spPr>
        <p:txBody>
          <a:bodyPr/>
          <a:lstStyle/>
          <a:p>
            <a:r>
              <a:rPr lang="en-US" dirty="0" smtClean="0"/>
              <a:t>RedShift</a:t>
            </a:r>
            <a:endParaRPr lang="ru-RU" dirty="0"/>
          </a:p>
        </p:txBody>
      </p:sp>
      <p:pic>
        <p:nvPicPr>
          <p:cNvPr id="1028" name="Picture 4" descr="C:\Users\Тамара Греф\Documents\Федор\Лагерь_телескопы\REds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2738"/>
            <a:ext cx="7808882" cy="488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63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Так что же дальше??!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Заключение…</a:t>
            </a:r>
            <a:endParaRPr lang="ru-RU" dirty="0"/>
          </a:p>
        </p:txBody>
      </p:sp>
      <p:pic>
        <p:nvPicPr>
          <p:cNvPr id="1026" name="Picture 2" descr="C:\Users\Тамара Греф\Documents\Федор\Лагерь_телескопы материалы\Космический муси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95399"/>
            <a:ext cx="6480720" cy="431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4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</a:p>
          <a:p>
            <a:r>
              <a:rPr lang="ru-RU" dirty="0" smtClean="0"/>
              <a:t>До новых встреч на орбите!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775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Иоганн </a:t>
            </a:r>
            <a:r>
              <a:rPr lang="ru-RU" sz="2400" dirty="0" smtClean="0"/>
              <a:t>(</a:t>
            </a:r>
            <a:r>
              <a:rPr lang="ru-RU" sz="2400" dirty="0"/>
              <a:t>Г</a:t>
            </a:r>
            <a:r>
              <a:rPr lang="ru-RU" sz="2400" dirty="0" smtClean="0"/>
              <a:t>анс</a:t>
            </a:r>
            <a:r>
              <a:rPr lang="ru-RU" sz="2400" dirty="0"/>
              <a:t>) </a:t>
            </a:r>
            <a:r>
              <a:rPr lang="ru-RU" sz="2400" dirty="0" err="1" smtClean="0"/>
              <a:t>Липпер</a:t>
            </a:r>
            <a:r>
              <a:rPr lang="en-US" sz="2400" dirty="0"/>
              <a:t>c</a:t>
            </a:r>
            <a:r>
              <a:rPr lang="ru-RU" sz="2400" dirty="0" err="1" smtClean="0"/>
              <a:t>хей</a:t>
            </a:r>
            <a:r>
              <a:rPr lang="ru-RU" sz="2400" dirty="0" smtClean="0"/>
              <a:t>— </a:t>
            </a:r>
            <a:r>
              <a:rPr lang="ru-RU" sz="2400" dirty="0"/>
              <a:t>голландский </a:t>
            </a:r>
            <a:r>
              <a:rPr lang="ru-RU" sz="2400" dirty="0" smtClean="0"/>
              <a:t>линзовый </a:t>
            </a:r>
            <a:r>
              <a:rPr lang="ru-RU" sz="2400" dirty="0"/>
              <a:t>мастер немецкого </a:t>
            </a:r>
            <a:r>
              <a:rPr lang="ru-RU" sz="2400" dirty="0" smtClean="0"/>
              <a:t>происхождения, один из вероятных изобретателей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телескопа.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</a:t>
            </a:r>
            <a:endParaRPr lang="ru-RU" dirty="0"/>
          </a:p>
        </p:txBody>
      </p:sp>
      <p:pic>
        <p:nvPicPr>
          <p:cNvPr id="1026" name="Picture 2" descr="C:\Users\Тамара Греф\Desktop\200px-lipperhey_portrai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29"/>
          <a:stretch/>
        </p:blipFill>
        <p:spPr bwMode="auto">
          <a:xfrm>
            <a:off x="3131840" y="2564904"/>
            <a:ext cx="3332451" cy="37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281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Галилео Галилей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тальянец Галилей тоже занимался шлифовкой </a:t>
            </a:r>
            <a:r>
              <a:rPr lang="ru-RU" dirty="0"/>
              <a:t>линз. Примерно в 1609 году </a:t>
            </a:r>
            <a:r>
              <a:rPr lang="ru-RU" dirty="0" smtClean="0"/>
              <a:t>представил свою разработку – прибор с трехкратным увеличением, который получил название «телескоп».</a:t>
            </a:r>
            <a:endParaRPr lang="ru-RU" dirty="0"/>
          </a:p>
        </p:txBody>
      </p:sp>
      <p:pic>
        <p:nvPicPr>
          <p:cNvPr id="6" name="Объект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88840"/>
            <a:ext cx="4332342" cy="301170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96250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32440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Прорыв в астрономии</a:t>
            </a:r>
            <a:endParaRPr lang="ru-RU" sz="48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4896544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Галилео Галилей </a:t>
            </a:r>
            <a:r>
              <a:rPr lang="ru-RU" dirty="0" smtClean="0"/>
              <a:t>первым </a:t>
            </a:r>
            <a:r>
              <a:rPr lang="ru-RU" dirty="0"/>
              <a:t>применил </a:t>
            </a:r>
            <a:r>
              <a:rPr lang="ru-RU" dirty="0" smtClean="0"/>
              <a:t>телескоп для </a:t>
            </a:r>
            <a:r>
              <a:rPr lang="ru-RU" dirty="0"/>
              <a:t>отслеживания небесных тел. Он </a:t>
            </a:r>
            <a:r>
              <a:rPr lang="ru-RU" dirty="0" smtClean="0"/>
              <a:t>увидел </a:t>
            </a:r>
            <a:r>
              <a:rPr lang="ru-RU" dirty="0"/>
              <a:t>и зарисовал лунные </a:t>
            </a:r>
            <a:r>
              <a:rPr lang="ru-RU" dirty="0" smtClean="0"/>
              <a:t>кратеры и пятна на Солнце, кольца </a:t>
            </a:r>
            <a:r>
              <a:rPr lang="ru-RU" dirty="0"/>
              <a:t>Сатурна.</a:t>
            </a:r>
          </a:p>
        </p:txBody>
      </p:sp>
      <p:pic>
        <p:nvPicPr>
          <p:cNvPr id="6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035036" cy="4425280"/>
          </a:xfrm>
        </p:spPr>
      </p:pic>
    </p:spTree>
    <p:extLst>
      <p:ext uri="{BB962C8B-B14F-4D97-AF65-F5344CB8AC3E}">
        <p14:creationId xmlns:p14="http://schemas.microsoft.com/office/powerpoint/2010/main" val="849292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Принцип работы телескопа – в сборе света который излучает объект.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Устройство телескопа</a:t>
            </a:r>
            <a:endParaRPr lang="ru-RU" dirty="0"/>
          </a:p>
        </p:txBody>
      </p:sp>
      <p:pic>
        <p:nvPicPr>
          <p:cNvPr id="2050" name="Picture 2" descr="C:\Users\Тамара Греф\Documents\Федор\Лагерь_телескопы\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2" y="2839191"/>
            <a:ext cx="7791685" cy="31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Тамара Греф\Documents\Федор\Лагерь_телескопы\увеличение линз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18790"/>
            <a:ext cx="5256583" cy="371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519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b="1" u="sng" dirty="0" smtClean="0"/>
              <a:t>Линзовые телескопы.</a:t>
            </a:r>
            <a:r>
              <a:rPr lang="ru-RU" b="1" dirty="0" smtClean="0"/>
              <a:t> </a:t>
            </a:r>
            <a:r>
              <a:rPr lang="ru-RU" dirty="0" smtClean="0"/>
              <a:t>Линза преломляет </a:t>
            </a:r>
            <a:r>
              <a:rPr lang="ru-RU" dirty="0"/>
              <a:t>и </a:t>
            </a:r>
            <a:r>
              <a:rPr lang="ru-RU" dirty="0" smtClean="0"/>
              <a:t>собирает лучи </a:t>
            </a:r>
            <a:r>
              <a:rPr lang="ru-RU" dirty="0"/>
              <a:t>света. Чтобы рассмотреть картинку, </a:t>
            </a:r>
            <a:r>
              <a:rPr lang="ru-RU" dirty="0" smtClean="0"/>
              <a:t>используют вторую маленькую линзу - окуляр.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ефрактор</a:t>
            </a:r>
            <a:endParaRPr lang="ru-RU" dirty="0"/>
          </a:p>
        </p:txBody>
      </p:sp>
      <p:pic>
        <p:nvPicPr>
          <p:cNvPr id="2050" name="Picture 2" descr="C:\Users\Тамара Греф\Documents\Федор\Лагерь_телескопы\рефракт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717472" cy="24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322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Я</a:t>
            </a:r>
            <a:r>
              <a:rPr lang="ru-RU" dirty="0" smtClean="0"/>
              <a:t>вление</a:t>
            </a:r>
            <a:r>
              <a:rPr lang="ru-RU" dirty="0"/>
              <a:t> </a:t>
            </a:r>
            <a:r>
              <a:rPr lang="ru-RU" i="1" dirty="0"/>
              <a:t>хроматической </a:t>
            </a:r>
            <a:r>
              <a:rPr lang="ru-RU" i="1" dirty="0" smtClean="0"/>
              <a:t>аберрации – </a:t>
            </a:r>
            <a:r>
              <a:rPr lang="ru-RU" dirty="0" smtClean="0"/>
              <a:t>наличие радужной каёмки вокруг </a:t>
            </a:r>
            <a:r>
              <a:rPr lang="ru-RU" dirty="0"/>
              <a:t>наблюдаемого </a:t>
            </a:r>
            <a:r>
              <a:rPr lang="ru-RU" dirty="0" smtClean="0"/>
              <a:t>объекта, что мешает профессиональным исследованиям.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Главный недостаток</a:t>
            </a:r>
            <a:endParaRPr lang="ru-RU" dirty="0"/>
          </a:p>
        </p:txBody>
      </p:sp>
      <p:pic>
        <p:nvPicPr>
          <p:cNvPr id="1027" name="Picture 3" descr="C:\Users\Тамара Греф\Documents\Федор\Лагерь_телескопы\хром аббер.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3"/>
            <a:ext cx="3901999" cy="292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65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Роль чувствительного элемента</a:t>
            </a:r>
            <a:r>
              <a:rPr lang="ru-RU" dirty="0"/>
              <a:t> в таком </a:t>
            </a:r>
            <a:r>
              <a:rPr lang="ru-RU" dirty="0" smtClean="0"/>
              <a:t>приборе выполняет</a:t>
            </a:r>
            <a:r>
              <a:rPr lang="ru-RU" dirty="0"/>
              <a:t> вогнутое </a:t>
            </a:r>
            <a:r>
              <a:rPr lang="ru-RU" dirty="0" smtClean="0"/>
              <a:t>зеркало. Оно собирает </a:t>
            </a:r>
            <a:r>
              <a:rPr lang="ru-RU" dirty="0"/>
              <a:t>световой пучок и отражает его с помощью зеркала на окуляр.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Рефлекторы</a:t>
            </a:r>
            <a:endParaRPr lang="ru-RU" dirty="0"/>
          </a:p>
        </p:txBody>
      </p:sp>
      <p:pic>
        <p:nvPicPr>
          <p:cNvPr id="3076" name="Picture 4" descr="C:\Users\Тамара Греф\Documents\Федор\Лагерь_телескопы\рефлекто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t="31325" r="1137" b="36376"/>
          <a:stretch/>
        </p:blipFill>
        <p:spPr bwMode="auto">
          <a:xfrm>
            <a:off x="827584" y="3187989"/>
            <a:ext cx="74518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1896</TotalTime>
  <Words>402</Words>
  <Application>Microsoft Office PowerPoint</Application>
  <PresentationFormat>Экран (4:3)</PresentationFormat>
  <Paragraphs>64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Телескопы</vt:lpstr>
      <vt:lpstr>Что вас ждет</vt:lpstr>
      <vt:lpstr>История</vt:lpstr>
      <vt:lpstr>Галилео Галилей</vt:lpstr>
      <vt:lpstr>Прорыв в астрономии</vt:lpstr>
      <vt:lpstr>Устройство телескопа</vt:lpstr>
      <vt:lpstr>Рефрактор</vt:lpstr>
      <vt:lpstr>Главный недостаток</vt:lpstr>
      <vt:lpstr>Рефлекторы</vt:lpstr>
      <vt:lpstr>Наша модель – рояль в кустах</vt:lpstr>
      <vt:lpstr>«Примочки, фичи, гаджеты»</vt:lpstr>
      <vt:lpstr>Наши дни</vt:lpstr>
      <vt:lpstr>Радиотелескоп</vt:lpstr>
      <vt:lpstr>Космические телескопы</vt:lpstr>
      <vt:lpstr>Хаббл</vt:lpstr>
      <vt:lpstr>Дефект главного зеркала</vt:lpstr>
      <vt:lpstr>Экспедиции Всего 4</vt:lpstr>
      <vt:lpstr>Итоги</vt:lpstr>
      <vt:lpstr>Презентация PowerPoint</vt:lpstr>
      <vt:lpstr>Star Walk 2</vt:lpstr>
      <vt:lpstr>Solar walk</vt:lpstr>
      <vt:lpstr>RedShift</vt:lpstr>
      <vt:lpstr>Заключение…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Телескопы</dc:title>
  <dc:creator>Тамара Греф</dc:creator>
  <cp:lastModifiedBy>user</cp:lastModifiedBy>
  <cp:revision>104</cp:revision>
  <dcterms:created xsi:type="dcterms:W3CDTF">2018-07-23T09:26:28Z</dcterms:created>
  <dcterms:modified xsi:type="dcterms:W3CDTF">2018-08-16T12:42:28Z</dcterms:modified>
</cp:coreProperties>
</file>