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59" r:id="rId6"/>
    <p:sldId id="263" r:id="rId7"/>
    <p:sldId id="264" r:id="rId8"/>
    <p:sldId id="262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86531" autoAdjust="0"/>
  </p:normalViewPr>
  <p:slideViewPr>
    <p:cSldViewPr snapToGrid="0">
      <p:cViewPr varScale="1">
        <p:scale>
          <a:sx n="70" d="100"/>
          <a:sy n="70" d="100"/>
        </p:scale>
        <p:origin x="48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AC640-361F-4ECE-A469-127D9F386D42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6A4A4-464C-48B2-BDE3-F5724F4739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670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ТЕМА.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Раньше изучали страны, сейчас больше – Космос.</a:t>
            </a:r>
            <a:b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 по сути та же страна, только без понимания и видения (нет людей, культуры, традиций), скорее чистая Наука.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6A4A4-464C-48B2-BDE3-F5724F47392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730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ПРЕЖДЕ ГРАВИТАЦИЯ.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Как работает сила притяжения. Поэтому держатся звёздные системы, галактики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итп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6A4A4-464C-48B2-BDE3-F5724F47392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598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НАЧИНАЕМ С ЗЕМЛИ.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Планета Земля, спутник (мини-планета) Луна, их взаимодействие. Скорость света.</a:t>
            </a:r>
          </a:p>
          <a:p>
            <a:r>
              <a:rPr lang="ru-RU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сайта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www.stuffin.space</a:t>
            </a:r>
          </a:p>
          <a:p>
            <a:endParaRPr lang="ru-RU" dirty="0" smtClean="0"/>
          </a:p>
          <a:p>
            <a:r>
              <a:rPr lang="ru-RU" dirty="0" smtClean="0"/>
              <a:t>Солнце </a:t>
            </a:r>
            <a:r>
              <a:rPr lang="ru-RU" dirty="0" smtClean="0"/>
              <a:t>имеет в 200 раз больше гравитационное влияние, однако Луна</a:t>
            </a:r>
            <a:r>
              <a:rPr lang="ru-RU" baseline="0" dirty="0" smtClean="0"/>
              <a:t> в 2 раза сильнее влияет на приливы</a:t>
            </a:r>
          </a:p>
          <a:p>
            <a:r>
              <a:rPr lang="ru-RU" baseline="0" dirty="0" smtClean="0"/>
              <a:t>(из-за дальности гравитационная неоднородность поля уменьшается, а Солнце дальше от Земли в 400 раз).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6A4A4-464C-48B2-BDE3-F5724F4739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30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СОЛНЕЧНАЯ СИСТЕМА.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Остальные планеты, само Солнце, его жизненный цикл, состав, положение в галактике. Рядовая звезда, одна из млрд звёзд Млечного Пути.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6A4A4-464C-48B2-BDE3-F5724F47392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961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ГАЛАКТИКА МЛЕЧНЫЙ ПУТЬ.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названии греками, о ядре и чёрных дырах, о кол-ве звёзд, о спиральном типе и рукавах, о периоде вращения Солнечной системы вокруг ядра галактики (около 250 млн лет), о перспективе слияния с Туманностью Андромеды и Б. Магеллановым облаком.</a:t>
            </a:r>
          </a:p>
          <a:p>
            <a:pPr marL="0" indent="0">
              <a:buNone/>
            </a:pPr>
            <a:endParaRPr lang="ru-RU" b="0" dirty="0" smtClean="0"/>
          </a:p>
          <a:p>
            <a:pPr marL="228600" indent="-228600">
              <a:buAutoNum type="arabicPeriod"/>
            </a:pPr>
            <a:r>
              <a:rPr lang="ru-RU" b="0" dirty="0" err="1" smtClean="0"/>
              <a:t>Лактос</a:t>
            </a:r>
            <a:r>
              <a:rPr lang="ru-RU" b="0" dirty="0" smtClean="0"/>
              <a:t>.</a:t>
            </a:r>
            <a:r>
              <a:rPr lang="ru-RU" b="0" baseline="0" dirty="0" smtClean="0"/>
              <a:t> </a:t>
            </a:r>
            <a:r>
              <a:rPr lang="ru-RU" b="1" dirty="0" smtClean="0"/>
              <a:t>По древнегреческой легенде,</a:t>
            </a:r>
            <a:r>
              <a:rPr lang="ru-RU" dirty="0" smtClean="0"/>
              <a:t> Зевс решил сделать своего сына Геракла, рождённого от смертной женщины, бессмертным, и для этого подложил его спящей жене Гере, чтобы Геракл выпил божественного молока. Гера, проснувшись, увидела, что кормит не своего ребёнка, и оттолкнула его от себя. Брызнувшая из груди богини струя молока превратилась в Млечный Путь.</a:t>
            </a:r>
          </a:p>
          <a:p>
            <a:pPr marL="228600" indent="-228600">
              <a:buAutoNum type="arabicPeriod"/>
            </a:pPr>
            <a:r>
              <a:rPr lang="ru-RU" dirty="0" smtClean="0"/>
              <a:t>Всего от 200 миллиардов до 400 миллиардов звёзд.</a:t>
            </a:r>
          </a:p>
          <a:p>
            <a:pPr marL="228600" indent="-228600">
              <a:buAutoNum type="arabicPeriod"/>
            </a:pPr>
            <a:r>
              <a:rPr lang="ru-RU" dirty="0" smtClean="0"/>
              <a:t>В центре Галактики сверхмассивная чёрная дыра </a:t>
            </a:r>
            <a:r>
              <a:rPr lang="en-US" dirty="0" smtClean="0"/>
              <a:t>~</a:t>
            </a:r>
            <a:r>
              <a:rPr lang="ru-RU" dirty="0" smtClean="0"/>
              <a:t>4,3 миллиона масс</a:t>
            </a:r>
            <a:r>
              <a:rPr lang="ru-RU" baseline="0" dirty="0" smtClean="0"/>
              <a:t> Солнца.</a:t>
            </a:r>
          </a:p>
          <a:p>
            <a:pPr marL="228600" indent="-228600">
              <a:buAutoNum type="arabicPeriod"/>
            </a:pPr>
            <a:r>
              <a:rPr lang="ru-RU" dirty="0" smtClean="0"/>
              <a:t>Наша Солнечная система находится на внутреннем крае рукава Ориона.</a:t>
            </a:r>
          </a:p>
          <a:p>
            <a:pPr marL="228600" indent="-228600">
              <a:buAutoNum type="arabicPeriod"/>
            </a:pPr>
            <a:r>
              <a:rPr lang="ru-RU" dirty="0" smtClean="0"/>
              <a:t>Считается, что основную массу нашей галактики составляет тёмная материя.</a:t>
            </a:r>
          </a:p>
          <a:p>
            <a:pPr marL="228600" indent="-228600">
              <a:buAutoNum type="arabicPeriod"/>
            </a:pPr>
            <a:r>
              <a:rPr lang="ru-RU" dirty="0" smtClean="0"/>
              <a:t>За всё время существования Земля облетела вокруг центра Галактики не более 30 раз.</a:t>
            </a:r>
          </a:p>
          <a:p>
            <a:pPr marL="228600" indent="-228600">
              <a:buAutoNum type="arabicPeriod"/>
            </a:pPr>
            <a:r>
              <a:rPr lang="ru-RU" dirty="0" smtClean="0"/>
              <a:t>Согласно опубликованным в 2014 данным, через 4 млрд лет Млечный Путь «поглотит» Большое и Малое Магеллановы Облака, а через 5 млрд лет сам будет поглощён Туманностью Андромеды.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6A4A4-464C-48B2-BDE3-F5724F47392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271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РОЖДЕНИЕ И УМИРАНИЕ ЗВЁЗД.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 пыли и газа, которые появились после взрывов сверхновых (уже новые хим. эл), взрывы сверхновых (свет ярче всех звёзд галактики, итог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ч.д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или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н.з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или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б.к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.). Фото туманностей, Столпы Творения.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6A4A4-464C-48B2-BDE3-F5724F47392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588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ГРУППЫ ГАЛАКТИК, ВСЕЛЕННАЯ, СОСТАВ (75% ТЁМ. ЭН.)</a:t>
            </a:r>
            <a:b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РАСШИРЕНИЕ ВСЕЛЕННОЙ, БОЛЬШОЙ ВЗРЫВ И ОБРАТНО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6A4A4-464C-48B2-BDE3-F5724F47392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272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b="1" dirty="0" smtClean="0"/>
              <a:t>Показ</a:t>
            </a:r>
            <a:r>
              <a:rPr lang="ru-RU" dirty="0" smtClean="0"/>
              <a:t> еды</a:t>
            </a:r>
            <a:r>
              <a:rPr lang="ru-RU" baseline="0" dirty="0" smtClean="0"/>
              <a:t> на МКС</a:t>
            </a:r>
          </a:p>
          <a:p>
            <a:pPr marL="228600" indent="-228600">
              <a:buAutoNum type="arabicPeriod"/>
            </a:pPr>
            <a:r>
              <a:rPr lang="ru-RU" b="1" baseline="0" dirty="0" smtClean="0"/>
              <a:t>Показ</a:t>
            </a:r>
            <a:r>
              <a:rPr lang="ru-RU" baseline="0" dirty="0" smtClean="0"/>
              <a:t> запусков </a:t>
            </a:r>
            <a:r>
              <a:rPr lang="en-US" baseline="0" dirty="0" smtClean="0"/>
              <a:t>Falcon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Про </a:t>
            </a:r>
            <a:r>
              <a:rPr lang="ru-RU" baseline="0" dirty="0" err="1" smtClean="0"/>
              <a:t>экзопланеты</a:t>
            </a:r>
            <a:r>
              <a:rPr lang="ru-RU" baseline="0" dirty="0" smtClean="0"/>
              <a:t> (см. </a:t>
            </a:r>
            <a:r>
              <a:rPr lang="ru-RU" baseline="0" smtClean="0"/>
              <a:t>статью)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6A4A4-464C-48B2-BDE3-F5724F47392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309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6A4A4-464C-48B2-BDE3-F5724F47392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221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1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23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14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26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00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6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29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91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28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54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01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A282-98AA-4035-A367-7D8E4F3F6D60}" type="datetimeFigureOut">
              <a:rPr lang="ru-RU" smtClean="0"/>
              <a:t>сб 28.07.18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C9FE5-A2A4-4D55-9F83-EAD7940DB3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25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941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"/>
            <a:ext cx="9144000" cy="914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к 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м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endParaRPr lang="ru-RU" dirty="0">
              <a:solidFill>
                <a:schemeClr val="bg1"/>
              </a:solidFill>
              <a:latin typeface="Moonlight" panose="02000500060000020003" pitchFamily="2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857" y="2111829"/>
            <a:ext cx="10178143" cy="2451027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ru-RU" sz="2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А вселенная прям бесконечная?</a:t>
            </a:r>
          </a:p>
          <a:p>
            <a:pPr marL="342900" indent="-342900" algn="l">
              <a:buFontTx/>
              <a:buChar char="-"/>
            </a:pPr>
            <a:r>
              <a:rPr lang="ru-RU" sz="2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А как тогда всё началось?</a:t>
            </a:r>
          </a:p>
          <a:p>
            <a:pPr marL="342900" indent="-342900" algn="l">
              <a:buFontTx/>
              <a:buChar char="-"/>
            </a:pPr>
            <a:r>
              <a:rPr lang="ru-RU" sz="2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А как же Бог?</a:t>
            </a:r>
          </a:p>
          <a:p>
            <a:pPr marL="342900" indent="-342900" algn="l">
              <a:buFontTx/>
              <a:buChar char="-"/>
            </a:pPr>
            <a:r>
              <a:rPr lang="ru-RU" sz="2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А есть ещё кто живой?</a:t>
            </a:r>
          </a:p>
          <a:p>
            <a:pPr marL="342900" indent="-342900" algn="l">
              <a:buFontTx/>
              <a:buChar char="-"/>
            </a:pPr>
            <a:r>
              <a:rPr lang="ru-RU" sz="2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А что там ещё кроме звёзд?</a:t>
            </a:r>
          </a:p>
          <a:p>
            <a:pPr marL="342900" indent="-342900" algn="l">
              <a:buFontTx/>
              <a:buChar char="-"/>
            </a:pPr>
            <a:r>
              <a:rPr lang="ru-RU" sz="2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И ещё… когда это всё закончится?</a:t>
            </a:r>
            <a:endParaRPr lang="ru-RU" sz="2000" i="1" dirty="0">
              <a:solidFill>
                <a:schemeClr val="bg1"/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 rot="16200000">
            <a:off x="8133588" y="2911712"/>
            <a:ext cx="5678424" cy="914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ответ есть</a:t>
            </a:r>
            <a:endParaRPr lang="ru-RU" sz="3000" dirty="0">
              <a:solidFill>
                <a:schemeClr val="bg1"/>
              </a:solidFill>
              <a:latin typeface="Moonlight" panose="02000500060000020003" pitchFamily="2" charset="0"/>
              <a:cs typeface="Arial" panose="020B060402020202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 rot="16200000">
            <a:off x="7992074" y="3042341"/>
            <a:ext cx="5678424" cy="914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ответа нет</a:t>
            </a:r>
            <a:endParaRPr lang="ru-RU" sz="3000" dirty="0">
              <a:solidFill>
                <a:schemeClr val="bg1"/>
              </a:solidFill>
              <a:latin typeface="Moonlight" panose="02000500060000020003" pitchFamily="2" charset="0"/>
              <a:cs typeface="Arial" panose="020B0604020202020204" pitchFamily="34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0" y="6393017"/>
            <a:ext cx="12192000" cy="377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Чёрная дыра и тёмная материя, Млечный Путь и Рукав Ориона, первая и вторая космические скорости…</a:t>
            </a:r>
            <a:endParaRPr lang="ru-RU" sz="2000" i="1" dirty="0">
              <a:solidFill>
                <a:schemeClr val="tx1">
                  <a:lumMod val="85000"/>
                  <a:lumOff val="15000"/>
                </a:schemeClr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38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5000" tmFilter="0, 0; .2, .5; .8, .5; 1, 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2192000" cy="68941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"/>
            <a:ext cx="9176657" cy="914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к 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м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endParaRPr lang="ru-RU" dirty="0">
              <a:solidFill>
                <a:schemeClr val="bg1"/>
              </a:solidFill>
              <a:latin typeface="Moonlight" panose="02000500060000020003" pitchFamily="2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857" y="2111829"/>
            <a:ext cx="11157857" cy="3145970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  Как это работает?..</a:t>
            </a:r>
          </a:p>
          <a:p>
            <a:r>
              <a:rPr lang="ru-RU" sz="3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         Гравитация!</a:t>
            </a:r>
            <a:endParaRPr lang="ru-RU" sz="3000" dirty="0">
              <a:solidFill>
                <a:schemeClr val="accent1">
                  <a:lumMod val="60000"/>
                  <a:lumOff val="40000"/>
                </a:schemeClr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53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2192000" cy="68941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"/>
            <a:ext cx="9176657" cy="914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к 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м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endParaRPr lang="ru-RU" dirty="0">
              <a:solidFill>
                <a:schemeClr val="bg1"/>
              </a:solidFill>
              <a:latin typeface="Moonlight" panose="02000500060000020003" pitchFamily="2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3553" y="2111829"/>
            <a:ext cx="11223607" cy="3145970"/>
          </a:xfrm>
        </p:spPr>
        <p:txBody>
          <a:bodyPr>
            <a:normAutofit/>
          </a:bodyPr>
          <a:lstStyle/>
          <a:p>
            <a:r>
              <a:rPr lang="ru-RU" sz="3000" b="1" i="1" dirty="0" smtClean="0">
                <a:solidFill>
                  <a:srgbClr val="FFC000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  Солнце</a:t>
            </a:r>
            <a:r>
              <a:rPr lang="ru-RU" sz="3000" b="1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vs</a:t>
            </a:r>
            <a:r>
              <a:rPr lang="ru-RU" sz="3000" b="1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 </a:t>
            </a:r>
            <a:r>
              <a:rPr lang="en-US" sz="3000" b="1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 </a:t>
            </a:r>
            <a:r>
              <a:rPr lang="ru-RU" sz="30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Луна</a:t>
            </a:r>
            <a:endParaRPr lang="en-US" sz="3000" b="1" i="1" dirty="0">
              <a:solidFill>
                <a:schemeClr val="accent4">
                  <a:lumMod val="60000"/>
                  <a:lumOff val="40000"/>
                </a:schemeClr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ru-RU" sz="20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	</a:t>
            </a:r>
            <a:r>
              <a:rPr lang="ru-RU" sz="2000" i="1" dirty="0" smtClean="0">
                <a:solidFill>
                  <a:schemeClr val="accent4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Солнце – это огромная звезда (333</a:t>
            </a:r>
            <a:r>
              <a:rPr lang="en-US" sz="2000" i="1" dirty="0" smtClean="0">
                <a:solidFill>
                  <a:schemeClr val="accent4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’</a:t>
            </a:r>
            <a:r>
              <a:rPr lang="ru-RU" sz="2000" i="1" dirty="0" smtClean="0">
                <a:solidFill>
                  <a:schemeClr val="accent4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 Земли).</a:t>
            </a:r>
            <a:r>
              <a:rPr lang="ru-RU" sz="20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		Луна – это небольшая планета (1/81 Земли).</a:t>
            </a:r>
          </a:p>
          <a:p>
            <a:pPr algn="l">
              <a:lnSpc>
                <a:spcPct val="120000"/>
              </a:lnSpc>
            </a:pPr>
            <a:r>
              <a:rPr lang="ru-RU" sz="20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	</a:t>
            </a:r>
            <a:r>
              <a:rPr lang="ru-RU" sz="2000" i="1" dirty="0" smtClean="0">
                <a:solidFill>
                  <a:schemeClr val="accent4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Солнце – это раскалённое тело (очень жарко).</a:t>
            </a:r>
            <a:r>
              <a:rPr lang="ru-RU" sz="20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	Луна – это прохладная поверхность (ср. -53</a:t>
            </a:r>
            <a:r>
              <a:rPr lang="ru-RU" sz="2000" i="1" baseline="30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◦</a:t>
            </a:r>
            <a:r>
              <a:rPr lang="ru-RU" sz="20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).</a:t>
            </a:r>
          </a:p>
          <a:p>
            <a:pPr algn="l">
              <a:lnSpc>
                <a:spcPct val="120000"/>
              </a:lnSpc>
            </a:pPr>
            <a:r>
              <a:rPr lang="ru-RU" sz="2000" i="1" dirty="0" smtClean="0">
                <a:solidFill>
                  <a:schemeClr val="accent4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	Солнце больше влияет на температуру Земли.</a:t>
            </a:r>
            <a:r>
              <a:rPr lang="ru-RU" sz="20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	Луна больше влияет на земные приливы.</a:t>
            </a:r>
          </a:p>
          <a:p>
            <a:pPr algn="l">
              <a:lnSpc>
                <a:spcPct val="120000"/>
              </a:lnSpc>
            </a:pPr>
            <a:r>
              <a:rPr lang="ru-RU" sz="2000" i="1" dirty="0">
                <a:solidFill>
                  <a:schemeClr val="accent4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	</a:t>
            </a:r>
            <a:r>
              <a:rPr lang="ru-RU" sz="2000" i="1" dirty="0" smtClean="0">
                <a:solidFill>
                  <a:schemeClr val="accent4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На солнце мы вряд ли когда приземлимся.</a:t>
            </a:r>
            <a:r>
              <a:rPr lang="ru-RU" sz="20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		На луну человек уже высаживался.</a:t>
            </a:r>
            <a:endParaRPr lang="en-US" sz="2000" i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Месяц 4"/>
          <p:cNvSpPr/>
          <p:nvPr/>
        </p:nvSpPr>
        <p:spPr>
          <a:xfrm flipH="1">
            <a:off x="7415784" y="2111829"/>
            <a:ext cx="274320" cy="438912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лнце 5"/>
          <p:cNvSpPr/>
          <p:nvPr/>
        </p:nvSpPr>
        <p:spPr>
          <a:xfrm>
            <a:off x="4306824" y="2111829"/>
            <a:ext cx="402336" cy="366195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6144682" y="2606040"/>
            <a:ext cx="247011" cy="1956816"/>
          </a:xfrm>
          <a:custGeom>
            <a:avLst/>
            <a:gdLst>
              <a:gd name="connsiteX0" fmla="*/ 91526 w 247011"/>
              <a:gd name="connsiteY0" fmla="*/ 0 h 1956816"/>
              <a:gd name="connsiteX1" fmla="*/ 201254 w 247011"/>
              <a:gd name="connsiteY1" fmla="*/ 256032 h 1956816"/>
              <a:gd name="connsiteX2" fmla="*/ 54950 w 247011"/>
              <a:gd name="connsiteY2" fmla="*/ 466344 h 1956816"/>
              <a:gd name="connsiteX3" fmla="*/ 237830 w 247011"/>
              <a:gd name="connsiteY3" fmla="*/ 749808 h 1956816"/>
              <a:gd name="connsiteX4" fmla="*/ 36662 w 247011"/>
              <a:gd name="connsiteY4" fmla="*/ 1033272 h 1956816"/>
              <a:gd name="connsiteX5" fmla="*/ 246974 w 247011"/>
              <a:gd name="connsiteY5" fmla="*/ 1316736 h 1956816"/>
              <a:gd name="connsiteX6" fmla="*/ 54950 w 247011"/>
              <a:gd name="connsiteY6" fmla="*/ 1600200 h 1956816"/>
              <a:gd name="connsiteX7" fmla="*/ 182966 w 247011"/>
              <a:gd name="connsiteY7" fmla="*/ 1755648 h 1956816"/>
              <a:gd name="connsiteX8" fmla="*/ 86 w 247011"/>
              <a:gd name="connsiteY8" fmla="*/ 1847088 h 1956816"/>
              <a:gd name="connsiteX9" fmla="*/ 210398 w 247011"/>
              <a:gd name="connsiteY9" fmla="*/ 1938528 h 1956816"/>
              <a:gd name="connsiteX10" fmla="*/ 109814 w 247011"/>
              <a:gd name="connsiteY10" fmla="*/ 1956816 h 1956816"/>
              <a:gd name="connsiteX11" fmla="*/ 109814 w 247011"/>
              <a:gd name="connsiteY11" fmla="*/ 1956816 h 1956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7011" h="1956816">
                <a:moveTo>
                  <a:pt x="91526" y="0"/>
                </a:moveTo>
                <a:cubicBezTo>
                  <a:pt x="149438" y="89154"/>
                  <a:pt x="207350" y="178308"/>
                  <a:pt x="201254" y="256032"/>
                </a:cubicBezTo>
                <a:cubicBezTo>
                  <a:pt x="195158" y="333756"/>
                  <a:pt x="48854" y="384048"/>
                  <a:pt x="54950" y="466344"/>
                </a:cubicBezTo>
                <a:cubicBezTo>
                  <a:pt x="61046" y="548640"/>
                  <a:pt x="240878" y="655320"/>
                  <a:pt x="237830" y="749808"/>
                </a:cubicBezTo>
                <a:cubicBezTo>
                  <a:pt x="234782" y="844296"/>
                  <a:pt x="35138" y="938784"/>
                  <a:pt x="36662" y="1033272"/>
                </a:cubicBezTo>
                <a:cubicBezTo>
                  <a:pt x="38186" y="1127760"/>
                  <a:pt x="243926" y="1222248"/>
                  <a:pt x="246974" y="1316736"/>
                </a:cubicBezTo>
                <a:cubicBezTo>
                  <a:pt x="250022" y="1411224"/>
                  <a:pt x="65618" y="1527048"/>
                  <a:pt x="54950" y="1600200"/>
                </a:cubicBezTo>
                <a:cubicBezTo>
                  <a:pt x="44282" y="1673352"/>
                  <a:pt x="192110" y="1714500"/>
                  <a:pt x="182966" y="1755648"/>
                </a:cubicBezTo>
                <a:cubicBezTo>
                  <a:pt x="173822" y="1796796"/>
                  <a:pt x="-4486" y="1816608"/>
                  <a:pt x="86" y="1847088"/>
                </a:cubicBezTo>
                <a:cubicBezTo>
                  <a:pt x="4658" y="1877568"/>
                  <a:pt x="192110" y="1920240"/>
                  <a:pt x="210398" y="1938528"/>
                </a:cubicBezTo>
                <a:cubicBezTo>
                  <a:pt x="228686" y="1956816"/>
                  <a:pt x="109814" y="1956816"/>
                  <a:pt x="109814" y="1956816"/>
                </a:cubicBezTo>
                <a:lnTo>
                  <a:pt x="109814" y="1956816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2192000" cy="68941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"/>
            <a:ext cx="9176657" cy="914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к 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м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endParaRPr lang="ru-RU" dirty="0">
              <a:solidFill>
                <a:schemeClr val="bg1"/>
              </a:solidFill>
              <a:latin typeface="Moonlight" panose="02000500060000020003" pitchFamily="2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857" y="2111829"/>
            <a:ext cx="11157857" cy="3145970"/>
          </a:xfrm>
        </p:spPr>
        <p:txBody>
          <a:bodyPr>
            <a:normAutofit/>
          </a:bodyPr>
          <a:lstStyle/>
          <a:p>
            <a:r>
              <a:rPr lang="ru-RU" sz="3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Солнце и Солнечная Система.</a:t>
            </a:r>
            <a:endParaRPr lang="ru-RU" sz="3000" i="1" dirty="0">
              <a:solidFill>
                <a:schemeClr val="bg1"/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08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2192000" cy="68941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"/>
            <a:ext cx="9176657" cy="914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к 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м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endParaRPr lang="ru-RU" dirty="0">
              <a:solidFill>
                <a:schemeClr val="bg1"/>
              </a:solidFill>
              <a:latin typeface="Moonlight" panose="02000500060000020003" pitchFamily="2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857" y="2111829"/>
            <a:ext cx="11157857" cy="3145970"/>
          </a:xfrm>
        </p:spPr>
        <p:txBody>
          <a:bodyPr>
            <a:normAutofit/>
          </a:bodyPr>
          <a:lstStyle/>
          <a:p>
            <a:r>
              <a:rPr lang="ru-RU" sz="3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Галактика? Млечный Путь!</a:t>
            </a:r>
            <a:endParaRPr lang="ru-RU" sz="3000" i="1" dirty="0">
              <a:solidFill>
                <a:schemeClr val="bg1"/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55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2192000" cy="68941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"/>
            <a:ext cx="9176657" cy="914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к 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м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endParaRPr lang="ru-RU" dirty="0">
              <a:solidFill>
                <a:schemeClr val="bg1"/>
              </a:solidFill>
              <a:latin typeface="Moonlight" panose="02000500060000020003" pitchFamily="2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857" y="2111829"/>
            <a:ext cx="11157857" cy="3145970"/>
          </a:xfrm>
        </p:spPr>
        <p:txBody>
          <a:bodyPr>
            <a:normAutofit/>
          </a:bodyPr>
          <a:lstStyle/>
          <a:p>
            <a:r>
              <a:rPr lang="ru-RU" sz="3000" i="1" dirty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Послушайте!</a:t>
            </a:r>
          </a:p>
          <a:p>
            <a:r>
              <a:rPr lang="ru-RU" sz="3000" i="1" dirty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Ведь, если звезды зажигают -</a:t>
            </a:r>
          </a:p>
          <a:p>
            <a:r>
              <a:rPr lang="ru-RU" sz="3000" i="1" dirty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значит - это кому-нибудь нужно</a:t>
            </a:r>
            <a:r>
              <a:rPr lang="ru-RU" sz="3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?..</a:t>
            </a:r>
            <a:endParaRPr lang="ru-RU" sz="3000" i="1" dirty="0">
              <a:solidFill>
                <a:schemeClr val="bg1"/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8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2192000" cy="68941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"/>
            <a:ext cx="9176657" cy="914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к 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м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endParaRPr lang="ru-RU" dirty="0">
              <a:solidFill>
                <a:schemeClr val="bg1"/>
              </a:solidFill>
              <a:latin typeface="Moonlight" panose="02000500060000020003" pitchFamily="2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857" y="2111829"/>
            <a:ext cx="11157857" cy="3145970"/>
          </a:xfrm>
        </p:spPr>
        <p:txBody>
          <a:bodyPr>
            <a:normAutofit/>
          </a:bodyPr>
          <a:lstStyle/>
          <a:p>
            <a:r>
              <a:rPr lang="ru-RU" sz="3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А Вселенная прям бесконечная?</a:t>
            </a:r>
          </a:p>
          <a:p>
            <a:r>
              <a:rPr lang="ru-RU" sz="3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И ещё… когда всё это закончится?</a:t>
            </a:r>
            <a:endParaRPr lang="ru-RU" sz="3000" i="1" dirty="0">
              <a:solidFill>
                <a:schemeClr val="bg1"/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19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"/>
            <a:ext cx="12192000" cy="68941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"/>
            <a:ext cx="9176657" cy="914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к 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м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endParaRPr lang="ru-RU" dirty="0">
              <a:solidFill>
                <a:schemeClr val="bg1"/>
              </a:solidFill>
              <a:latin typeface="Moonlight" panose="02000500060000020003" pitchFamily="2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857" y="2111829"/>
            <a:ext cx="11157857" cy="3145970"/>
          </a:xfrm>
        </p:spPr>
        <p:txBody>
          <a:bodyPr>
            <a:normAutofit/>
          </a:bodyPr>
          <a:lstStyle/>
          <a:p>
            <a:r>
              <a:rPr lang="ru-RU" sz="3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Что же за всем этим будет?..</a:t>
            </a:r>
            <a:br>
              <a:rPr lang="ru-RU" sz="3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</a:br>
            <a:endParaRPr lang="ru-RU" sz="3000" i="1" dirty="0" smtClean="0">
              <a:solidFill>
                <a:schemeClr val="bg1"/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  <a:p>
            <a:r>
              <a:rPr lang="ru-RU" sz="30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Судьба МКС и проекты </a:t>
            </a:r>
            <a:r>
              <a:rPr lang="en-US" sz="30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SpaceX</a:t>
            </a:r>
            <a:r>
              <a:rPr lang="ru-RU" sz="30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30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поиски жизни на </a:t>
            </a:r>
            <a:r>
              <a:rPr lang="ru-RU" sz="30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экзопланетах</a:t>
            </a:r>
            <a:r>
              <a:rPr lang="ru-RU" sz="30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,</a:t>
            </a:r>
            <a:endParaRPr lang="ru-RU" sz="3000" i="1" dirty="0">
              <a:solidFill>
                <a:schemeClr val="accent1">
                  <a:lumMod val="40000"/>
                  <a:lumOff val="60000"/>
                </a:schemeClr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  <a:p>
            <a:r>
              <a:rPr lang="ru-RU" sz="3000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переселение человечества…</a:t>
            </a:r>
          </a:p>
        </p:txBody>
      </p:sp>
    </p:spTree>
    <p:extLst>
      <p:ext uri="{BB962C8B-B14F-4D97-AF65-F5344CB8AC3E}">
        <p14:creationId xmlns:p14="http://schemas.microsoft.com/office/powerpoint/2010/main" val="69455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5" y="0"/>
            <a:ext cx="12192000" cy="68941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"/>
            <a:ext cx="9176657" cy="9144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к 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м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о</a:t>
            </a:r>
            <a:r>
              <a:rPr lang="en-US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Moonlight" panose="02000500060000020003" pitchFamily="2" charset="0"/>
                <a:cs typeface="Arial" panose="020B0604020202020204" pitchFamily="34" charset="0"/>
              </a:rPr>
              <a:t>с</a:t>
            </a:r>
            <a:endParaRPr lang="ru-RU" dirty="0">
              <a:solidFill>
                <a:schemeClr val="bg1"/>
              </a:solidFill>
              <a:latin typeface="Moonlight" panose="02000500060000020003" pitchFamily="2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9857" y="2111828"/>
            <a:ext cx="11157857" cy="4782313"/>
          </a:xfrm>
        </p:spPr>
        <p:txBody>
          <a:bodyPr>
            <a:normAutofit lnSpcReduction="10000"/>
          </a:bodyPr>
          <a:lstStyle/>
          <a:p>
            <a:r>
              <a:rPr lang="ru-RU" sz="3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Мы разбегаемся по делам,</a:t>
            </a:r>
          </a:p>
          <a:p>
            <a:r>
              <a:rPr lang="ru-RU" sz="3000" i="1" dirty="0" smtClean="0">
                <a:solidFill>
                  <a:schemeClr val="bg1"/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Земля разбивается пополам…</a:t>
            </a:r>
          </a:p>
          <a:p>
            <a:endParaRPr lang="ru-RU" sz="3000" i="1" dirty="0" smtClean="0">
              <a:solidFill>
                <a:schemeClr val="bg1"/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  <a:p>
            <a:r>
              <a:rPr lang="ru-RU" sz="3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Спасибо, это пока всё)</a:t>
            </a:r>
          </a:p>
          <a:p>
            <a:endParaRPr lang="ru-RU" sz="3000" i="1" dirty="0">
              <a:solidFill>
                <a:schemeClr val="bg1"/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  <a:p>
            <a:endParaRPr lang="ru-RU" sz="3000" i="1" dirty="0" smtClean="0">
              <a:solidFill>
                <a:schemeClr val="bg1"/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  <a:p>
            <a:endParaRPr lang="ru-RU" sz="3000" i="1" dirty="0">
              <a:solidFill>
                <a:schemeClr val="bg1"/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  <a:p>
            <a:endParaRPr lang="ru-RU" sz="3000" i="1" dirty="0" smtClean="0">
              <a:solidFill>
                <a:schemeClr val="bg1"/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3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506020202030204" pitchFamily="34" charset="0"/>
                <a:cs typeface="Arial" panose="020B0604020202020204" pitchFamily="34" charset="0"/>
              </a:rPr>
              <a:t>Петрэ</a:t>
            </a:r>
            <a:endParaRPr lang="ru-RU" sz="3000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anose="020B05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27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582</Words>
  <Application>Microsoft Office PowerPoint</Application>
  <PresentationFormat>Широкоэкранный</PresentationFormat>
  <Paragraphs>77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Moonlight</vt:lpstr>
      <vt:lpstr>Тема Office</vt:lpstr>
      <vt:lpstr>к о с м о с</vt:lpstr>
      <vt:lpstr>к о с м о с</vt:lpstr>
      <vt:lpstr>к о с м о с</vt:lpstr>
      <vt:lpstr>к о с м о с</vt:lpstr>
      <vt:lpstr>к о с м о с</vt:lpstr>
      <vt:lpstr>к о с м о с</vt:lpstr>
      <vt:lpstr>к о с м о с</vt:lpstr>
      <vt:lpstr>к о с м о с</vt:lpstr>
      <vt:lpstr>к о с м о 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Космос</dc:title>
  <dc:creator>Petya</dc:creator>
  <cp:lastModifiedBy>Petya</cp:lastModifiedBy>
  <cp:revision>42</cp:revision>
  <dcterms:created xsi:type="dcterms:W3CDTF">2018-06-24T11:35:09Z</dcterms:created>
  <dcterms:modified xsi:type="dcterms:W3CDTF">2018-07-28T12:40:55Z</dcterms:modified>
</cp:coreProperties>
</file>