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6" r:id="rId4"/>
    <p:sldId id="259" r:id="rId5"/>
    <p:sldId id="264" r:id="rId6"/>
    <p:sldId id="270" r:id="rId7"/>
    <p:sldId id="271" r:id="rId8"/>
    <p:sldId id="273" r:id="rId9"/>
    <p:sldId id="274" r:id="rId10"/>
    <p:sldId id="265" r:id="rId11"/>
    <p:sldId id="263" r:id="rId12"/>
    <p:sldId id="268" r:id="rId13"/>
    <p:sldId id="261" r:id="rId14"/>
    <p:sldId id="262" r:id="rId15"/>
    <p:sldId id="267" r:id="rId16"/>
    <p:sldId id="275" r:id="rId17"/>
    <p:sldId id="260" r:id="rId18"/>
    <p:sldId id="269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12A"/>
    <a:srgbClr val="1E7464"/>
    <a:srgbClr val="196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6874" y="1233429"/>
            <a:ext cx="4356670" cy="1825096"/>
          </a:xfrm>
        </p:spPr>
        <p:txBody>
          <a:bodyPr/>
          <a:lstStyle/>
          <a:p>
            <a:r>
              <a:rPr lang="ru-RU" sz="5000" cap="none" dirty="0" err="1" smtClean="0">
                <a:solidFill>
                  <a:schemeClr val="tx2">
                    <a:lumMod val="10000"/>
                  </a:schemeClr>
                </a:solidFill>
              </a:rPr>
              <a:t>смический</a:t>
            </a:r>
            <a:r>
              <a:rPr lang="ru-RU" sz="5000" cap="none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5000" cap="none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cap="none" dirty="0" err="1" smtClean="0">
                <a:solidFill>
                  <a:schemeClr val="tx2">
                    <a:lumMod val="10000"/>
                  </a:schemeClr>
                </a:solidFill>
              </a:rPr>
              <a:t>нцерт</a:t>
            </a:r>
            <a:endParaRPr lang="ru-RU" cap="none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74628" y="3632201"/>
            <a:ext cx="1545771" cy="6858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rgbClr val="FF0000"/>
                </a:solidFill>
              </a:rPr>
              <a:t>•</a:t>
            </a:r>
            <a:r>
              <a:rPr lang="en-US" sz="3200" i="1" dirty="0" smtClean="0">
                <a:solidFill>
                  <a:srgbClr val="FF0000"/>
                </a:solidFill>
              </a:rPr>
              <a:t> live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92594" y="1520267"/>
            <a:ext cx="2922410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0" cap="none" dirty="0" smtClean="0">
                <a:solidFill>
                  <a:schemeClr val="accent6">
                    <a:lumMod val="75000"/>
                  </a:schemeClr>
                </a:solidFill>
              </a:rPr>
              <a:t>КО</a:t>
            </a:r>
            <a:endParaRPr lang="ru-RU" sz="14000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47372" y="5127585"/>
            <a:ext cx="2592729" cy="7918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>
                <a:solidFill>
                  <a:schemeClr val="tx2">
                    <a:lumMod val="10000"/>
                  </a:schemeClr>
                </a:solidFill>
              </a:rPr>
              <a:t>15 августа 2018</a:t>
            </a:r>
            <a:endParaRPr lang="ru-RU" sz="2400" cap="none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9686" y="6310087"/>
            <a:ext cx="9448800" cy="6858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rgbClr val="FF0000"/>
                </a:solidFill>
              </a:rPr>
              <a:t>•</a:t>
            </a:r>
            <a:r>
              <a:rPr lang="en-US" sz="3200" i="1" dirty="0" smtClean="0">
                <a:solidFill>
                  <a:srgbClr val="FF0000"/>
                </a:solidFill>
              </a:rPr>
              <a:t> live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86804" y="377267"/>
            <a:ext cx="7641909" cy="1462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cap="none" dirty="0" smtClean="0">
                <a:solidFill>
                  <a:schemeClr val="accent6">
                    <a:lumMod val="75000"/>
                  </a:schemeClr>
                </a:solidFill>
              </a:rPr>
              <a:t>«Верхом на звезде»</a:t>
            </a:r>
          </a:p>
          <a:p>
            <a:pPr algn="ctr"/>
            <a:r>
              <a:rPr lang="ru-RU" sz="2400" i="1" cap="none" dirty="0" smtClean="0">
                <a:solidFill>
                  <a:schemeClr val="accent6">
                    <a:lumMod val="75000"/>
                  </a:schemeClr>
                </a:solidFill>
              </a:rPr>
              <a:t>Найк Борзов</a:t>
            </a:r>
          </a:p>
          <a:p>
            <a:endParaRPr lang="ru-RU" sz="2400" i="1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0208" y="1710361"/>
            <a:ext cx="8165592" cy="41143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Найк Борзов – рок-музыкант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автор песен и певец.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14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лет организовал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панк-группу «Инфекция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».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Затем меняет стиль на </a:t>
            </a:r>
            <a:r>
              <a:rPr lang="ru-RU" sz="2400" i="1" cap="none" dirty="0" err="1" smtClean="0">
                <a:solidFill>
                  <a:schemeClr val="accent5">
                    <a:lumMod val="75000"/>
                  </a:schemeClr>
                </a:solidFill>
              </a:rPr>
              <a:t>психодел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 и </a:t>
            </a:r>
            <a:r>
              <a:rPr lang="ru-RU" sz="2400" i="1" cap="none" dirty="0" err="1" smtClean="0">
                <a:solidFill>
                  <a:schemeClr val="accent5">
                    <a:lumMod val="75000"/>
                  </a:schemeClr>
                </a:solidFill>
              </a:rPr>
              <a:t>инди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-рок.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Самые известные песни: «Лошадка»,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«Верхом на звезде»,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«Я знаю три слова»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Выпустил более 10 студийных альбомов.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Считается известной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фигурой в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российской музыкальной альтернативе.</a:t>
            </a:r>
          </a:p>
          <a:p>
            <a:endParaRPr lang="ru-RU" sz="2400" i="1" cap="none" dirty="0" smtClean="0">
              <a:solidFill>
                <a:srgbClr val="196153"/>
              </a:solidFill>
            </a:endParaRPr>
          </a:p>
          <a:p>
            <a:r>
              <a:rPr lang="ru-RU" sz="2000" i="1" cap="none" dirty="0" smtClean="0">
                <a:solidFill>
                  <a:srgbClr val="196153"/>
                </a:solidFill>
              </a:rPr>
              <a:t>Верхом </a:t>
            </a:r>
            <a:r>
              <a:rPr lang="ru-RU" sz="2000" i="1" cap="none" dirty="0">
                <a:solidFill>
                  <a:srgbClr val="196153"/>
                </a:solidFill>
              </a:rPr>
              <a:t>на звезде,</a:t>
            </a:r>
          </a:p>
          <a:p>
            <a:r>
              <a:rPr lang="ru-RU" sz="2000" i="1" cap="none" dirty="0" smtClean="0">
                <a:solidFill>
                  <a:srgbClr val="196153"/>
                </a:solidFill>
              </a:rPr>
              <a:t>Вцепившись </a:t>
            </a:r>
            <a:r>
              <a:rPr lang="ru-RU" sz="2000" i="1" cap="none" dirty="0">
                <a:solidFill>
                  <a:srgbClr val="196153"/>
                </a:solidFill>
              </a:rPr>
              <a:t>в лучи,</a:t>
            </a:r>
          </a:p>
          <a:p>
            <a:r>
              <a:rPr lang="ru-RU" sz="2000" i="1" cap="none" dirty="0" smtClean="0">
                <a:solidFill>
                  <a:srgbClr val="196153"/>
                </a:solidFill>
              </a:rPr>
              <a:t>С </a:t>
            </a:r>
            <a:r>
              <a:rPr lang="ru-RU" sz="2000" i="1" cap="none" dirty="0">
                <a:solidFill>
                  <a:srgbClr val="196153"/>
                </a:solidFill>
              </a:rPr>
              <a:t>луной на поводке</a:t>
            </a:r>
          </a:p>
          <a:p>
            <a:r>
              <a:rPr lang="ru-RU" sz="2000" i="1" cap="none" dirty="0" smtClean="0">
                <a:solidFill>
                  <a:srgbClr val="196153"/>
                </a:solidFill>
              </a:rPr>
              <a:t>В ночи…</a:t>
            </a:r>
            <a:endParaRPr lang="ru-RU" sz="2000" i="1" cap="none" dirty="0">
              <a:solidFill>
                <a:srgbClr val="19615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54480"/>
            <a:ext cx="3950208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6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9686" y="6310087"/>
            <a:ext cx="9448800" cy="6858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rgbClr val="FF0000"/>
                </a:solidFill>
              </a:rPr>
              <a:t>•</a:t>
            </a:r>
            <a:r>
              <a:rPr lang="en-US" sz="3200" i="1" dirty="0" smtClean="0">
                <a:solidFill>
                  <a:srgbClr val="FF0000"/>
                </a:solidFill>
              </a:rPr>
              <a:t> live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86804" y="377267"/>
            <a:ext cx="7641909" cy="1462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cap="none" dirty="0" smtClean="0">
                <a:solidFill>
                  <a:schemeClr val="accent6">
                    <a:lumMod val="75000"/>
                  </a:schemeClr>
                </a:solidFill>
              </a:rPr>
              <a:t>«Моя планета»</a:t>
            </a:r>
          </a:p>
          <a:p>
            <a:pPr algn="ctr"/>
            <a:r>
              <a:rPr lang="ru-RU" sz="2400" i="1" cap="none" dirty="0" smtClean="0">
                <a:solidFill>
                  <a:schemeClr val="accent6">
                    <a:lumMod val="75000"/>
                  </a:schemeClr>
                </a:solidFill>
              </a:rPr>
              <a:t>Святослав Вакарчук</a:t>
            </a:r>
          </a:p>
          <a:p>
            <a:endParaRPr lang="ru-RU" sz="2400" i="1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0208" y="1710361"/>
            <a:ext cx="8165592" cy="41143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С. Вакарчук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украинский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рок-музыкант, поэт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лидер группы «Океан </a:t>
            </a:r>
            <a:r>
              <a:rPr lang="ru-RU" sz="2400" i="1" cap="none" dirty="0" err="1">
                <a:solidFill>
                  <a:schemeClr val="accent5">
                    <a:lumMod val="75000"/>
                  </a:schemeClr>
                </a:solidFill>
              </a:rPr>
              <a:t>Ельзи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», политик, </a:t>
            </a:r>
            <a:r>
              <a:rPr lang="ru-RU" sz="2400" i="1" cap="none" dirty="0" err="1" smtClean="0">
                <a:solidFill>
                  <a:schemeClr val="accent5">
                    <a:lumMod val="75000"/>
                  </a:schemeClr>
                </a:solidFill>
              </a:rPr>
              <a:t>к.ф.м.н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2400" i="1" cap="none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Папа – физик, экс-министр образования Украины.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Мама – преподаватель физики в университете.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Святослав закончил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школу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с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серебряной медалью.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Занимался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в музыкальной школе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(скрипка, баян).</a:t>
            </a:r>
          </a:p>
          <a:p>
            <a:endParaRPr lang="ru-RU" sz="2400" i="1" cap="none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Учился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на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физфаке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Львовского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университета.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Второе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высшее –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 экономист-международник.</a:t>
            </a:r>
          </a:p>
          <a:p>
            <a:endParaRPr lang="ru-RU" sz="2400" i="1" cap="none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i="1" cap="none" dirty="0" smtClean="0">
                <a:solidFill>
                  <a:srgbClr val="1E7464"/>
                </a:solidFill>
              </a:rPr>
              <a:t>Любимые </a:t>
            </a:r>
            <a:r>
              <a:rPr lang="ru-RU" sz="2400" i="1" cap="none" dirty="0">
                <a:solidFill>
                  <a:srgbClr val="1E7464"/>
                </a:solidFill>
              </a:rPr>
              <a:t>группы: </a:t>
            </a:r>
            <a:r>
              <a:rPr lang="ru-RU" sz="2400" i="1" cap="none" dirty="0" smtClean="0">
                <a:solidFill>
                  <a:srgbClr val="1E7464"/>
                </a:solidFill>
              </a:rPr>
              <a:t>«</a:t>
            </a:r>
            <a:r>
              <a:rPr lang="en-US" sz="2400" i="1" cap="none" dirty="0">
                <a:solidFill>
                  <a:srgbClr val="1E7464"/>
                </a:solidFill>
              </a:rPr>
              <a:t>The Beatles», </a:t>
            </a:r>
            <a:r>
              <a:rPr lang="en-US" sz="2400" i="1" cap="none" dirty="0">
                <a:solidFill>
                  <a:srgbClr val="0D312A"/>
                </a:solidFill>
              </a:rPr>
              <a:t>«Rolling Stones», </a:t>
            </a:r>
            <a:r>
              <a:rPr lang="en-US" sz="2400" i="1" cap="none" dirty="0">
                <a:solidFill>
                  <a:srgbClr val="1E7464"/>
                </a:solidFill>
              </a:rPr>
              <a:t>«Red Hot Chili Peppers»,</a:t>
            </a:r>
            <a:r>
              <a:rPr lang="en-US" sz="2400" i="1" cap="none" dirty="0">
                <a:solidFill>
                  <a:srgbClr val="0D312A"/>
                </a:solidFill>
              </a:rPr>
              <a:t> «Pink Floyd», </a:t>
            </a:r>
            <a:r>
              <a:rPr lang="ru-RU" sz="2400" i="1" cap="none" dirty="0" smtClean="0">
                <a:solidFill>
                  <a:srgbClr val="0D312A"/>
                </a:solidFill>
              </a:rPr>
              <a:t>«</a:t>
            </a:r>
            <a:r>
              <a:rPr lang="en-US" sz="2400" i="1" cap="none" dirty="0">
                <a:solidFill>
                  <a:srgbClr val="0D312A"/>
                </a:solidFill>
              </a:rPr>
              <a:t>Queen</a:t>
            </a:r>
            <a:r>
              <a:rPr lang="en-US" sz="2400" i="1" cap="none" dirty="0" smtClean="0">
                <a:solidFill>
                  <a:srgbClr val="0D312A"/>
                </a:solidFill>
              </a:rPr>
              <a:t>»</a:t>
            </a:r>
            <a:r>
              <a:rPr lang="ru-RU" sz="2400" i="1" cap="none" dirty="0" smtClean="0">
                <a:solidFill>
                  <a:srgbClr val="0D312A"/>
                </a:solidFill>
              </a:rPr>
              <a:t>…</a:t>
            </a:r>
          </a:p>
        </p:txBody>
      </p:sp>
      <p:pic>
        <p:nvPicPr>
          <p:cNvPr id="1026" name="Picture 2" descr="https://img.joinfo.ua/i/2017/02/58ad8c8226a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8" y="1839687"/>
            <a:ext cx="3902318" cy="246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51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9686" y="6310087"/>
            <a:ext cx="9448800" cy="6858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rgbClr val="FF0000"/>
                </a:solidFill>
              </a:rPr>
              <a:t>•</a:t>
            </a:r>
            <a:r>
              <a:rPr lang="en-US" sz="3200" i="1" dirty="0" smtClean="0">
                <a:solidFill>
                  <a:srgbClr val="FF0000"/>
                </a:solidFill>
              </a:rPr>
              <a:t> live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86804" y="377267"/>
            <a:ext cx="7641909" cy="1462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cap="none" dirty="0" smtClean="0">
                <a:solidFill>
                  <a:schemeClr val="accent6">
                    <a:lumMod val="75000"/>
                  </a:schemeClr>
                </a:solidFill>
              </a:rPr>
              <a:t>«За звездой»</a:t>
            </a:r>
          </a:p>
          <a:p>
            <a:pPr algn="ctr"/>
            <a:r>
              <a:rPr lang="ru-RU" sz="2400" i="1" cap="none" dirty="0" smtClean="0">
                <a:solidFill>
                  <a:schemeClr val="accent6">
                    <a:lumMod val="75000"/>
                  </a:schemeClr>
                </a:solidFill>
              </a:rPr>
              <a:t>группа «Гости из будущего», Ева </a:t>
            </a:r>
            <a:r>
              <a:rPr lang="ru-RU" sz="2400" i="1" cap="none" dirty="0" err="1" smtClean="0">
                <a:solidFill>
                  <a:schemeClr val="accent6">
                    <a:lumMod val="75000"/>
                  </a:schemeClr>
                </a:solidFill>
              </a:rPr>
              <a:t>Польна</a:t>
            </a:r>
            <a:endParaRPr lang="ru-RU" sz="2400" i="1" cap="none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400" i="1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0208" y="1710361"/>
            <a:ext cx="8165592" cy="41143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«Гости из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будущего» - российская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поп-группа, возникшая в 1996 году в Санкт-Петербурге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Название появилось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, когда шла работа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над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первыми песнями. Музыканты отказывались пойти с друзьями на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вечеринки.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Все решили, что они ведут себя странно,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как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«гости из будущего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»…</a:t>
            </a:r>
          </a:p>
          <a:p>
            <a:endParaRPr lang="ru-RU" sz="2400" i="1" cap="none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Композиции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в стиле </a:t>
            </a:r>
            <a:r>
              <a:rPr lang="en-US" sz="2400" i="1" cap="none" dirty="0" smtClean="0">
                <a:solidFill>
                  <a:schemeClr val="accent5">
                    <a:lumMod val="75000"/>
                  </a:schemeClr>
                </a:solidFill>
              </a:rPr>
              <a:t>dance-pop, jungle,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cap="none" dirty="0" smtClean="0">
                <a:solidFill>
                  <a:schemeClr val="accent5">
                    <a:lumMod val="75000"/>
                  </a:schemeClr>
                </a:solidFill>
              </a:rPr>
              <a:t>ambient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i="1" cap="none" dirty="0" smtClean="0">
                <a:solidFill>
                  <a:schemeClr val="accent5">
                    <a:lumMod val="75000"/>
                  </a:schemeClr>
                </a:solidFill>
              </a:rPr>
              <a:t>acid jazz, lounge, </a:t>
            </a:r>
            <a:r>
              <a:rPr lang="en-US" sz="2400" i="1" cap="none" dirty="0" err="1" smtClean="0">
                <a:solidFill>
                  <a:schemeClr val="accent5">
                    <a:lumMod val="75000"/>
                  </a:schemeClr>
                </a:solidFill>
              </a:rPr>
              <a:t>drum&amp;bass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n-US" sz="2400" i="1" cap="non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Хиты на радио, клипы.</a:t>
            </a:r>
          </a:p>
          <a:p>
            <a:endParaRPr lang="ru-RU" sz="2400" i="1" cap="none" dirty="0" smtClean="0">
              <a:solidFill>
                <a:srgbClr val="196153"/>
              </a:solidFill>
            </a:endParaRPr>
          </a:p>
          <a:p>
            <a:r>
              <a:rPr lang="ru-RU" sz="2400" i="1" cap="none" dirty="0" smtClean="0">
                <a:solidFill>
                  <a:srgbClr val="196153"/>
                </a:solidFill>
              </a:rPr>
              <a:t>В </a:t>
            </a:r>
            <a:r>
              <a:rPr lang="ru-RU" sz="2400" i="1" cap="none" dirty="0">
                <a:solidFill>
                  <a:srgbClr val="196153"/>
                </a:solidFill>
              </a:rPr>
              <a:t>2009 </a:t>
            </a:r>
            <a:r>
              <a:rPr lang="ru-RU" sz="2400" i="1" cap="none" dirty="0" smtClean="0">
                <a:solidFill>
                  <a:srgbClr val="196153"/>
                </a:solidFill>
              </a:rPr>
              <a:t>Ева объявила о начале</a:t>
            </a:r>
          </a:p>
          <a:p>
            <a:r>
              <a:rPr lang="ru-RU" sz="2400" i="1" cap="none" dirty="0" smtClean="0">
                <a:solidFill>
                  <a:srgbClr val="196153"/>
                </a:solidFill>
              </a:rPr>
              <a:t>сольной </a:t>
            </a:r>
            <a:r>
              <a:rPr lang="ru-RU" sz="2400" i="1" cap="none" dirty="0">
                <a:solidFill>
                  <a:srgbClr val="196153"/>
                </a:solidFill>
              </a:rPr>
              <a:t>карьеры</a:t>
            </a:r>
            <a:r>
              <a:rPr lang="ru-RU" sz="2400" i="1" cap="none" dirty="0" smtClean="0">
                <a:solidFill>
                  <a:srgbClr val="196153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61" y="1437703"/>
            <a:ext cx="26479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1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9686" y="6310087"/>
            <a:ext cx="9448800" cy="6858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rgbClr val="FF0000"/>
                </a:solidFill>
              </a:rPr>
              <a:t>•</a:t>
            </a:r>
            <a:r>
              <a:rPr lang="en-US" sz="3200" i="1" dirty="0" smtClean="0">
                <a:solidFill>
                  <a:srgbClr val="FF0000"/>
                </a:solidFill>
              </a:rPr>
              <a:t> live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86804" y="377267"/>
            <a:ext cx="7641909" cy="1462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cap="none" dirty="0" smtClean="0">
                <a:solidFill>
                  <a:schemeClr val="accent6">
                    <a:lumMod val="75000"/>
                  </a:schemeClr>
                </a:solidFill>
              </a:rPr>
              <a:t>«На Марс»</a:t>
            </a:r>
          </a:p>
          <a:p>
            <a:pPr algn="ctr"/>
            <a:r>
              <a:rPr lang="ru-RU" sz="2400" i="1" cap="none" dirty="0" smtClean="0">
                <a:solidFill>
                  <a:schemeClr val="accent6">
                    <a:lumMod val="75000"/>
                  </a:schemeClr>
                </a:solidFill>
              </a:rPr>
              <a:t>группа «Элизиум»</a:t>
            </a:r>
          </a:p>
          <a:p>
            <a:endParaRPr lang="ru-RU" sz="2400" i="1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86804" y="1710361"/>
            <a:ext cx="7641909" cy="39496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Рок-группа «Элизиум» (Нижний Новгород)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играет в смешанном музыкальном стиле, основанном на панк-роке с элементами</a:t>
            </a:r>
          </a:p>
          <a:p>
            <a:r>
              <a:rPr lang="ru-RU" sz="2400" i="1" cap="none" dirty="0" err="1" smtClean="0">
                <a:solidFill>
                  <a:schemeClr val="accent5">
                    <a:lumMod val="75000"/>
                  </a:schemeClr>
                </a:solidFill>
              </a:rPr>
              <a:t>ска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регги, металла и других направлений.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Сами они называют этот стиль </a:t>
            </a:r>
            <a:r>
              <a:rPr lang="ru-RU" sz="2400" b="1" i="1" cap="none" dirty="0">
                <a:solidFill>
                  <a:schemeClr val="accent5">
                    <a:lumMod val="75000"/>
                  </a:schemeClr>
                </a:solidFill>
              </a:rPr>
              <a:t>«космос-рок</a:t>
            </a:r>
            <a:r>
              <a:rPr lang="ru-RU" sz="2400" b="1" i="1" cap="none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ru-RU" sz="1600" i="1" cap="none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Элизиум – это название части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подземного мира в царстве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мертвых (мифология греков), где находились души тех, кто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при жизни был героем и совершал добродетельные </a:t>
            </a:r>
            <a:r>
              <a:rPr lang="ru-RU" sz="2400" i="1" cap="none" dirty="0" smtClean="0">
                <a:solidFill>
                  <a:srgbClr val="0D312A"/>
                </a:solidFill>
              </a:rPr>
              <a:t>поступки.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А ещё так назван второй по величине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вулканический район</a:t>
            </a:r>
            <a:r>
              <a:rPr lang="ru-RU" sz="2400" i="1" cap="none" dirty="0" smtClean="0">
                <a:solidFill>
                  <a:srgbClr val="0D312A"/>
                </a:solidFill>
              </a:rPr>
              <a:t> планеты Марс…</a:t>
            </a:r>
            <a:endParaRPr lang="ru-RU" sz="2400" i="1" cap="none" dirty="0">
              <a:solidFill>
                <a:srgbClr val="0D312A"/>
              </a:solidFill>
            </a:endParaRPr>
          </a:p>
        </p:txBody>
      </p:sp>
      <p:pic>
        <p:nvPicPr>
          <p:cNvPr id="4100" name="Picture 4" descr="http://i79.fastpic.ru/big/2016/0430/18/205673246ffd405f5353fc560d9c38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" y="1710361"/>
            <a:ext cx="3672937" cy="257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17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9686" y="6310087"/>
            <a:ext cx="9448800" cy="6858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rgbClr val="FF0000"/>
                </a:solidFill>
              </a:rPr>
              <a:t>•</a:t>
            </a:r>
            <a:r>
              <a:rPr lang="en-US" sz="3200" i="1" dirty="0" smtClean="0">
                <a:solidFill>
                  <a:srgbClr val="FF0000"/>
                </a:solidFill>
              </a:rPr>
              <a:t> live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86804" y="377267"/>
            <a:ext cx="7641909" cy="1462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cap="none" dirty="0" smtClean="0">
                <a:solidFill>
                  <a:schemeClr val="accent6">
                    <a:lumMod val="75000"/>
                  </a:schemeClr>
                </a:solidFill>
              </a:rPr>
              <a:t>«Моя Вселенная»</a:t>
            </a:r>
          </a:p>
          <a:p>
            <a:pPr algn="ctr"/>
            <a:r>
              <a:rPr lang="ru-RU" sz="2400" i="1" cap="none" dirty="0" smtClean="0">
                <a:solidFill>
                  <a:schemeClr val="accent6">
                    <a:lumMod val="75000"/>
                  </a:schemeClr>
                </a:solidFill>
              </a:rPr>
              <a:t>Баста </a:t>
            </a:r>
            <a:r>
              <a:rPr lang="en-US" sz="2400" i="1" cap="none" dirty="0" err="1" smtClean="0">
                <a:solidFill>
                  <a:schemeClr val="accent6">
                    <a:lumMod val="75000"/>
                  </a:schemeClr>
                </a:solidFill>
              </a:rPr>
              <a:t>ft</a:t>
            </a:r>
            <a:r>
              <a:rPr lang="en-US" sz="2400" i="1" cap="non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i="1" cap="none" smtClean="0">
                <a:solidFill>
                  <a:schemeClr val="accent6">
                    <a:lumMod val="75000"/>
                  </a:schemeClr>
                </a:solidFill>
              </a:rPr>
              <a:t>Тати</a:t>
            </a:r>
            <a:endParaRPr lang="ru-RU" sz="2400" i="1" cap="none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400" i="1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86804" y="1710361"/>
            <a:ext cx="7641909" cy="3104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Василий Вакуленко (</a:t>
            </a:r>
            <a:r>
              <a:rPr lang="en-US" sz="2400" i="1" cap="none" dirty="0" smtClean="0">
                <a:solidFill>
                  <a:schemeClr val="accent5">
                    <a:lumMod val="75000"/>
                  </a:schemeClr>
                </a:solidFill>
              </a:rPr>
              <a:t>aka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Баста)</a:t>
            </a:r>
            <a:r>
              <a:rPr lang="en-US" sz="2400" i="1" cap="none" dirty="0" smtClean="0">
                <a:solidFill>
                  <a:schemeClr val="accent5">
                    <a:lumMod val="75000"/>
                  </a:schemeClr>
                </a:solidFill>
              </a:rPr>
              <a:t> -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исполнитель рэпа, </a:t>
            </a:r>
            <a:r>
              <a:rPr lang="ru-RU" sz="2400" i="1" cap="none" dirty="0" err="1" smtClean="0">
                <a:solidFill>
                  <a:schemeClr val="accent5">
                    <a:lumMod val="75000"/>
                  </a:schemeClr>
                </a:solidFill>
              </a:rPr>
              <a:t>битмейкер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, композитор,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актёр, сценарист,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телерадиоведущий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режиссёр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и продюсер, совладелец лейбла «</a:t>
            </a:r>
            <a:r>
              <a:rPr lang="en-US" sz="2400" i="1" cap="none" dirty="0" err="1">
                <a:solidFill>
                  <a:schemeClr val="accent5">
                    <a:lumMod val="75000"/>
                  </a:schemeClr>
                </a:solidFill>
              </a:rPr>
              <a:t>Gazgolder</a:t>
            </a:r>
            <a:r>
              <a:rPr lang="en-US" sz="2400" i="1" cap="none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Окончил муз. школу, поступил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в училище на дирижёрское отделение,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был отчислен…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2011 году был ведущим на радио </a:t>
            </a:r>
            <a:r>
              <a:rPr lang="ru-RU" sz="2400" i="1" cap="none" dirty="0" err="1">
                <a:solidFill>
                  <a:schemeClr val="accent5">
                    <a:lumMod val="75000"/>
                  </a:schemeClr>
                </a:solidFill>
              </a:rPr>
              <a:t>Next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FM.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2015 году стал наставником в </a:t>
            </a:r>
            <a:r>
              <a:rPr lang="en-US" sz="2400" i="1" cap="none" dirty="0" smtClean="0">
                <a:solidFill>
                  <a:schemeClr val="accent5">
                    <a:lumMod val="75000"/>
                  </a:schemeClr>
                </a:solidFill>
              </a:rPr>
              <a:t>IV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сезоне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ТВ-шоу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Голос»,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а в 2018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en-US" sz="2400" i="1" cap="none" dirty="0" smtClean="0">
                <a:solidFill>
                  <a:schemeClr val="accent5">
                    <a:lumMod val="75000"/>
                  </a:schemeClr>
                </a:solidFill>
              </a:rPr>
              <a:t>V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сезоне «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Голос. Дети».</a:t>
            </a:r>
            <a:endParaRPr lang="ru-RU" sz="2400" i="1" cap="none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4944" y="4282633"/>
            <a:ext cx="3545557" cy="15863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i="1" cap="none" dirty="0">
                <a:solidFill>
                  <a:schemeClr val="accent5">
                    <a:lumMod val="75000"/>
                  </a:schemeClr>
                </a:solidFill>
              </a:rPr>
              <a:t>Тати </a:t>
            </a:r>
            <a:r>
              <a:rPr lang="ru-RU" sz="1800" i="1" cap="none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1800" i="1" cap="none" dirty="0" err="1" smtClean="0">
                <a:solidFill>
                  <a:schemeClr val="accent5">
                    <a:lumMod val="75000"/>
                  </a:schemeClr>
                </a:solidFill>
              </a:rPr>
              <a:t>Мурасса</a:t>
            </a:r>
            <a:r>
              <a:rPr lang="ru-RU" sz="1800" i="1" cap="non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i="1" cap="none" dirty="0" err="1" smtClean="0">
                <a:solidFill>
                  <a:schemeClr val="accent5">
                    <a:lumMod val="75000"/>
                  </a:schemeClr>
                </a:solidFill>
              </a:rPr>
              <a:t>Уршанова</a:t>
            </a:r>
            <a:r>
              <a:rPr lang="ru-RU" sz="1800" i="1" cap="none" dirty="0" smtClean="0">
                <a:solidFill>
                  <a:schemeClr val="accent5">
                    <a:lumMod val="75000"/>
                  </a:schemeClr>
                </a:solidFill>
              </a:rPr>
              <a:t>) – певица, известная работами </a:t>
            </a:r>
            <a:r>
              <a:rPr lang="ru-RU" sz="1800" i="1" cap="none" dirty="0">
                <a:solidFill>
                  <a:schemeClr val="accent5">
                    <a:lumMod val="75000"/>
                  </a:schemeClr>
                </a:solidFill>
              </a:rPr>
              <a:t>с </a:t>
            </a:r>
            <a:r>
              <a:rPr lang="ru-RU" sz="1800" i="1" cap="none" dirty="0" err="1" smtClean="0">
                <a:solidFill>
                  <a:schemeClr val="accent5">
                    <a:lumMod val="75000"/>
                  </a:schemeClr>
                </a:solidFill>
              </a:rPr>
              <a:t>Бастой</a:t>
            </a:r>
            <a:r>
              <a:rPr lang="ru-RU" sz="1800" i="1" cap="none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1800" i="1" cap="none" dirty="0" err="1">
                <a:solidFill>
                  <a:schemeClr val="accent5">
                    <a:lumMod val="75000"/>
                  </a:schemeClr>
                </a:solidFill>
              </a:rPr>
              <a:t>Скриптонит</a:t>
            </a:r>
            <a:r>
              <a:rPr lang="ru-RU" sz="1800" i="1" cap="none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1800" i="1" cap="none" dirty="0" smtClean="0">
                <a:solidFill>
                  <a:schemeClr val="accent5">
                    <a:lumMod val="75000"/>
                  </a:schemeClr>
                </a:solidFill>
              </a:rPr>
              <a:t>АК-47.</a:t>
            </a:r>
          </a:p>
          <a:p>
            <a:r>
              <a:rPr lang="ru-RU" sz="1800" i="1" cap="none" dirty="0">
                <a:solidFill>
                  <a:schemeClr val="accent5">
                    <a:lumMod val="75000"/>
                  </a:schemeClr>
                </a:solidFill>
              </a:rPr>
              <a:t>В юности </a:t>
            </a:r>
            <a:r>
              <a:rPr lang="ru-RU" sz="1800" i="1" cap="none" dirty="0" smtClean="0">
                <a:solidFill>
                  <a:schemeClr val="accent5">
                    <a:lumMod val="75000"/>
                  </a:schemeClr>
                </a:solidFill>
              </a:rPr>
              <a:t>пела </a:t>
            </a:r>
            <a:r>
              <a:rPr lang="ru-RU" sz="1800" i="1" cap="none" dirty="0">
                <a:solidFill>
                  <a:schemeClr val="accent5">
                    <a:lumMod val="75000"/>
                  </a:schemeClr>
                </a:solidFill>
              </a:rPr>
              <a:t>в детском поп-коллективе «Непоседы</a:t>
            </a:r>
            <a:r>
              <a:rPr lang="ru-RU" sz="1800" i="1" cap="none" dirty="0" smtClean="0">
                <a:solidFill>
                  <a:schemeClr val="accent5">
                    <a:lumMod val="75000"/>
                  </a:schemeClr>
                </a:solidFill>
              </a:rPr>
              <a:t>».</a:t>
            </a:r>
          </a:p>
        </p:txBody>
      </p:sp>
      <p:pic>
        <p:nvPicPr>
          <p:cNvPr id="1026" name="Picture 2" descr="https://a.d-cd.net/4fb52bes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9" y="1633192"/>
            <a:ext cx="36480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39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9686" y="6310087"/>
            <a:ext cx="9448800" cy="6858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rgbClr val="FF0000"/>
                </a:solidFill>
              </a:rPr>
              <a:t>•</a:t>
            </a:r>
            <a:r>
              <a:rPr lang="en-US" sz="3200" i="1" dirty="0" smtClean="0">
                <a:solidFill>
                  <a:srgbClr val="FF0000"/>
                </a:solidFill>
              </a:rPr>
              <a:t> live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86804" y="377267"/>
            <a:ext cx="7641909" cy="1462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cap="none" dirty="0" smtClean="0">
                <a:solidFill>
                  <a:schemeClr val="accent6">
                    <a:lumMod val="75000"/>
                  </a:schemeClr>
                </a:solidFill>
              </a:rPr>
              <a:t>«Лунная тропа»</a:t>
            </a:r>
          </a:p>
          <a:p>
            <a:pPr algn="ctr"/>
            <a:r>
              <a:rPr lang="ru-RU" sz="2400" i="1" cap="none" dirty="0" smtClean="0">
                <a:solidFill>
                  <a:schemeClr val="accent6">
                    <a:lumMod val="75000"/>
                  </a:schemeClr>
                </a:solidFill>
              </a:rPr>
              <a:t>Алсу</a:t>
            </a:r>
          </a:p>
          <a:p>
            <a:endParaRPr lang="ru-RU" sz="2400" i="1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0208" y="1710361"/>
            <a:ext cx="8165592" cy="41143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Алсу – российская эстрадная певица.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Родилась в Татарстане (мама архитектор,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папа был вице-президентом компании «Лукойл»).</a:t>
            </a:r>
          </a:p>
          <a:p>
            <a:endParaRPr lang="ru-RU" sz="2400" i="1" cap="none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 2000 году выступала на Евровидении,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где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заняла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2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место, уступив датскому дуэту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400" i="1" cap="none" dirty="0" err="1" smtClean="0">
                <a:solidFill>
                  <a:schemeClr val="accent5">
                    <a:lumMod val="75000"/>
                  </a:schemeClr>
                </a:solidFill>
              </a:rPr>
              <a:t>Olsen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i="1" cap="none" dirty="0" err="1" smtClean="0">
                <a:solidFill>
                  <a:schemeClr val="accent5">
                    <a:lumMod val="75000"/>
                  </a:schemeClr>
                </a:solidFill>
              </a:rPr>
              <a:t>Brothers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».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Часть музыки и текстов песен пишет сама.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Вышла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замуж за бизнесмена Яна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Абрамова,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сейчас у них две дочери и один сын.</a:t>
            </a:r>
          </a:p>
        </p:txBody>
      </p:sp>
      <p:pic>
        <p:nvPicPr>
          <p:cNvPr id="1026" name="Picture 2" descr="http://zvezd.ru/rus/alsu/pic/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08" y="1293555"/>
            <a:ext cx="2427513" cy="362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2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9686" y="6310087"/>
            <a:ext cx="9448800" cy="6858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rgbClr val="FF0000"/>
                </a:solidFill>
              </a:rPr>
              <a:t>•</a:t>
            </a:r>
            <a:r>
              <a:rPr lang="en-US" sz="3200" i="1" dirty="0" smtClean="0">
                <a:solidFill>
                  <a:srgbClr val="FF0000"/>
                </a:solidFill>
              </a:rPr>
              <a:t> live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86804" y="377267"/>
            <a:ext cx="7641909" cy="12503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600" cap="none" dirty="0" smtClean="0">
                <a:solidFill>
                  <a:schemeClr val="accent6">
                    <a:lumMod val="75000"/>
                  </a:schemeClr>
                </a:solidFill>
              </a:rPr>
              <a:t>«Сорвавшейся звездой»</a:t>
            </a:r>
          </a:p>
          <a:p>
            <a:pPr algn="ctr"/>
            <a:r>
              <a:rPr lang="ru-RU" sz="2200" i="1" cap="none" dirty="0" err="1" smtClean="0">
                <a:solidFill>
                  <a:schemeClr val="accent6">
                    <a:lumMod val="75000"/>
                  </a:schemeClr>
                </a:solidFill>
              </a:rPr>
              <a:t>ориг</a:t>
            </a:r>
            <a:r>
              <a:rPr lang="ru-RU" sz="2200" i="1" cap="none" dirty="0" smtClean="0">
                <a:solidFill>
                  <a:schemeClr val="accent6">
                    <a:lumMod val="75000"/>
                  </a:schemeClr>
                </a:solidFill>
              </a:rPr>
              <a:t>. название «</a:t>
            </a:r>
            <a:r>
              <a:rPr lang="en-US" sz="2200" i="1" cap="none" dirty="0">
                <a:solidFill>
                  <a:schemeClr val="accent6">
                    <a:lumMod val="75000"/>
                  </a:schemeClr>
                </a:solidFill>
              </a:rPr>
              <a:t>When there was me and you</a:t>
            </a:r>
            <a:r>
              <a:rPr lang="ru-RU" sz="2200" i="1" cap="none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pPr algn="ctr"/>
            <a:r>
              <a:rPr lang="ru-RU" sz="2200" i="1" cap="none" dirty="0" smtClean="0">
                <a:solidFill>
                  <a:schemeClr val="accent6">
                    <a:lumMod val="75000"/>
                  </a:schemeClr>
                </a:solidFill>
              </a:rPr>
              <a:t>из фильма «</a:t>
            </a:r>
            <a:r>
              <a:rPr lang="en-US" sz="2200" i="1" cap="none" dirty="0" smtClean="0">
                <a:solidFill>
                  <a:schemeClr val="accent6">
                    <a:lumMod val="75000"/>
                  </a:schemeClr>
                </a:solidFill>
              </a:rPr>
              <a:t>High School Musical</a:t>
            </a:r>
            <a:r>
              <a:rPr lang="ru-RU" sz="2200" i="1" cap="none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r>
              <a:rPr lang="en-US" sz="2200" i="1" cap="none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200" i="1" cap="none" dirty="0" smtClean="0">
                <a:solidFill>
                  <a:schemeClr val="accent6">
                    <a:lumMod val="75000"/>
                  </a:schemeClr>
                </a:solidFill>
              </a:rPr>
              <a:t>Ксения Ларина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91742" y="1828800"/>
            <a:ext cx="7424057" cy="4256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«Классный мюзикл»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2400" i="1" cap="none" dirty="0" err="1" smtClean="0">
                <a:solidFill>
                  <a:schemeClr val="accent5">
                    <a:lumMod val="75000"/>
                  </a:schemeClr>
                </a:solidFill>
              </a:rPr>
              <a:t>High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i="1" cap="none" dirty="0" err="1">
                <a:solidFill>
                  <a:schemeClr val="accent5">
                    <a:lumMod val="75000"/>
                  </a:schemeClr>
                </a:solidFill>
              </a:rPr>
              <a:t>School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i="1" cap="none" dirty="0" err="1">
                <a:solidFill>
                  <a:schemeClr val="accent5">
                    <a:lumMod val="75000"/>
                  </a:schemeClr>
                </a:solidFill>
              </a:rPr>
              <a:t>Musical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–музыкальный фильм компании </a:t>
            </a:r>
            <a:r>
              <a:rPr lang="en-US" sz="2400" i="1" cap="none" dirty="0" smtClean="0">
                <a:solidFill>
                  <a:schemeClr val="accent5">
                    <a:lumMod val="75000"/>
                  </a:schemeClr>
                </a:solidFill>
              </a:rPr>
              <a:t>Walt Disney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2000" i="1" cap="none" dirty="0">
              <a:solidFill>
                <a:srgbClr val="0D312A"/>
              </a:solidFill>
            </a:endParaRP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Сюжет: на вечеринке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встречаются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парень-баскетболист и девушка-отличница, а когда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начинается учебный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год,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оказывается, что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она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перешла в ту же школу, где учится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он.</a:t>
            </a:r>
          </a:p>
          <a:p>
            <a:r>
              <a:rPr lang="ru-RU" sz="2200" i="1" cap="none" dirty="0" smtClean="0">
                <a:solidFill>
                  <a:schemeClr val="accent5">
                    <a:lumMod val="75000"/>
                  </a:schemeClr>
                </a:solidFill>
              </a:rPr>
              <a:t>Вместе </a:t>
            </a:r>
            <a:r>
              <a:rPr lang="ru-RU" sz="2200" i="1" cap="none" dirty="0">
                <a:solidFill>
                  <a:schemeClr val="accent5">
                    <a:lumMod val="75000"/>
                  </a:schemeClr>
                </a:solidFill>
              </a:rPr>
              <a:t>они </a:t>
            </a:r>
            <a:r>
              <a:rPr lang="ru-RU" sz="2200" i="1" cap="none" dirty="0" smtClean="0">
                <a:solidFill>
                  <a:schemeClr val="accent5">
                    <a:lumMod val="75000"/>
                  </a:schemeClr>
                </a:solidFill>
              </a:rPr>
              <a:t>проходят отбор на школьный мюзикл.</a:t>
            </a:r>
          </a:p>
          <a:p>
            <a:endParaRPr lang="ru-RU" sz="2200" i="1" cap="none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200" i="1" cap="none" dirty="0" smtClean="0">
                <a:solidFill>
                  <a:schemeClr val="accent5">
                    <a:lumMod val="75000"/>
                  </a:schemeClr>
                </a:solidFill>
              </a:rPr>
              <a:t>Ксения Ларина, как и её сестра Мария Ржевская,  выпускница проекта «Фабрика Звёзд». </a:t>
            </a:r>
            <a:r>
              <a:rPr lang="ru-RU" sz="2200" i="1" cap="none" dirty="0" smtClean="0">
                <a:solidFill>
                  <a:srgbClr val="0D312A"/>
                </a:solidFill>
              </a:rPr>
              <a:t>Родители – </a:t>
            </a:r>
            <a:r>
              <a:rPr lang="ru-RU" sz="2200" i="1" cap="none" dirty="0" smtClean="0">
                <a:solidFill>
                  <a:schemeClr val="accent5">
                    <a:lumMod val="75000"/>
                  </a:schemeClr>
                </a:solidFill>
              </a:rPr>
              <a:t>актёры театра «Современник». </a:t>
            </a:r>
            <a:r>
              <a:rPr lang="ru-RU" sz="2200" i="1" cap="none" dirty="0" smtClean="0">
                <a:solidFill>
                  <a:srgbClr val="0D312A"/>
                </a:solidFill>
              </a:rPr>
              <a:t>Училась на </a:t>
            </a:r>
            <a:r>
              <a:rPr lang="ru-RU" sz="2200" i="1" cap="none" dirty="0" smtClean="0">
                <a:solidFill>
                  <a:schemeClr val="accent5">
                    <a:lumMod val="75000"/>
                  </a:schemeClr>
                </a:solidFill>
              </a:rPr>
              <a:t>Филфаке РУДН, а </a:t>
            </a:r>
            <a:r>
              <a:rPr lang="ru-RU" sz="2200" i="1" cap="none" dirty="0" smtClean="0">
                <a:solidFill>
                  <a:srgbClr val="0D312A"/>
                </a:solidFill>
              </a:rPr>
              <a:t>потом на отделении джазового </a:t>
            </a:r>
            <a:r>
              <a:rPr lang="ru-RU" sz="2200" i="1" cap="none" dirty="0" smtClean="0">
                <a:solidFill>
                  <a:srgbClr val="1E7464"/>
                </a:solidFill>
              </a:rPr>
              <a:t>вокала </a:t>
            </a:r>
            <a:r>
              <a:rPr lang="ru-RU" sz="2200" i="1" cap="none" dirty="0" smtClean="0">
                <a:solidFill>
                  <a:srgbClr val="196153"/>
                </a:solidFill>
              </a:rPr>
              <a:t>Института</a:t>
            </a:r>
            <a:r>
              <a:rPr lang="ru-RU" sz="2200" i="1" cap="none" dirty="0" smtClean="0">
                <a:solidFill>
                  <a:srgbClr val="0D312A"/>
                </a:solidFill>
              </a:rPr>
              <a:t> современного искусства</a:t>
            </a:r>
            <a:r>
              <a:rPr lang="ru-RU" sz="2200" i="1" cap="none" dirty="0">
                <a:solidFill>
                  <a:srgbClr val="0D312A"/>
                </a:solidFill>
              </a:rPr>
              <a:t>.</a:t>
            </a:r>
            <a:endParaRPr lang="ru-RU" sz="2200" i="1" cap="none" dirty="0" smtClean="0">
              <a:solidFill>
                <a:srgbClr val="0D312A"/>
              </a:solidFill>
            </a:endParaRPr>
          </a:p>
        </p:txBody>
      </p:sp>
      <p:pic>
        <p:nvPicPr>
          <p:cNvPr id="2050" name="Picture 2" descr="http://fb.ru/misc/i/gallery/43958/1807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3" y="1627632"/>
            <a:ext cx="4122638" cy="27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18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9686" y="6310087"/>
            <a:ext cx="9448800" cy="6858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rgbClr val="FF0000"/>
                </a:solidFill>
              </a:rPr>
              <a:t>•</a:t>
            </a:r>
            <a:r>
              <a:rPr lang="en-US" sz="3200" i="1" dirty="0" smtClean="0">
                <a:solidFill>
                  <a:srgbClr val="FF0000"/>
                </a:solidFill>
              </a:rPr>
              <a:t> live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86804" y="377267"/>
            <a:ext cx="7641909" cy="1462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cap="none" dirty="0" smtClean="0">
                <a:solidFill>
                  <a:schemeClr val="accent6">
                    <a:lumMod val="75000"/>
                  </a:schemeClr>
                </a:solidFill>
              </a:rPr>
              <a:t>«На Марсе классно»</a:t>
            </a:r>
          </a:p>
          <a:p>
            <a:pPr algn="ctr"/>
            <a:r>
              <a:rPr lang="en-US" sz="2400" i="1" cap="none" dirty="0" err="1" smtClean="0">
                <a:solidFill>
                  <a:schemeClr val="accent6">
                    <a:lumMod val="75000"/>
                  </a:schemeClr>
                </a:solidFill>
              </a:rPr>
              <a:t>Noize</a:t>
            </a:r>
            <a:r>
              <a:rPr lang="en-US" sz="2400" i="1" cap="none" dirty="0" smtClean="0">
                <a:solidFill>
                  <a:schemeClr val="accent6">
                    <a:lumMod val="75000"/>
                  </a:schemeClr>
                </a:solidFill>
              </a:rPr>
              <a:t> MC</a:t>
            </a:r>
            <a:endParaRPr lang="ru-RU" sz="2400" i="1" cap="none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400" i="1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70116" y="1662411"/>
            <a:ext cx="8058598" cy="3997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cap="none" dirty="0" err="1" smtClean="0">
                <a:solidFill>
                  <a:schemeClr val="accent5">
                    <a:lumMod val="75000"/>
                  </a:schemeClr>
                </a:solidFill>
              </a:rPr>
              <a:t>Noize</a:t>
            </a:r>
            <a:r>
              <a:rPr lang="en-US" sz="2400" i="1" cap="none" dirty="0" smtClean="0">
                <a:solidFill>
                  <a:schemeClr val="accent5">
                    <a:lumMod val="75000"/>
                  </a:schemeClr>
                </a:solidFill>
              </a:rPr>
              <a:t> MC (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Иван Алексеев</a:t>
            </a:r>
            <a:r>
              <a:rPr lang="en-US" sz="2400" i="1" cap="none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 - российский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рэп и рок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исполнитель,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автор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песен и текстов.</a:t>
            </a:r>
          </a:p>
          <a:p>
            <a:endParaRPr lang="ru-RU" sz="2400" i="1" cap="none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Окончил школу с золотой медалью, профессионально играл на классической гитаре.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Поступил в РГГУ, сочинял и читал рэп в общежитии, на улицах, участвовал в клубных </a:t>
            </a:r>
            <a:r>
              <a:rPr lang="ru-RU" sz="2400" i="1" cap="none" dirty="0" err="1" smtClean="0">
                <a:solidFill>
                  <a:schemeClr val="accent5">
                    <a:lumMod val="75000"/>
                  </a:schemeClr>
                </a:solidFill>
              </a:rPr>
              <a:t>баттлах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и т.п.</a:t>
            </a:r>
          </a:p>
          <a:p>
            <a:endParaRPr lang="ru-RU" sz="2400" i="1" cap="none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i="1" cap="none" dirty="0" smtClean="0">
                <a:solidFill>
                  <a:schemeClr val="accent5">
                    <a:lumMod val="75000"/>
                  </a:schemeClr>
                </a:solidFill>
              </a:rPr>
              <a:t>«Марс </a:t>
            </a:r>
            <a:r>
              <a:rPr lang="ru-RU" sz="2000" i="1" cap="none" dirty="0">
                <a:solidFill>
                  <a:schemeClr val="accent5">
                    <a:lumMod val="75000"/>
                  </a:schemeClr>
                </a:solidFill>
              </a:rPr>
              <a:t>- Бог Войны, не слышащий </a:t>
            </a:r>
            <a:r>
              <a:rPr lang="ru-RU" sz="2000" i="1" cap="none" dirty="0" smtClean="0">
                <a:solidFill>
                  <a:schemeClr val="accent5">
                    <a:lumMod val="75000"/>
                  </a:schemeClr>
                </a:solidFill>
              </a:rPr>
              <a:t>молитвы,</a:t>
            </a:r>
            <a:br>
              <a:rPr lang="ru-RU" sz="2000" i="1" cap="none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i="1" cap="none" dirty="0" smtClean="0">
                <a:solidFill>
                  <a:schemeClr val="accent5">
                    <a:lumMod val="75000"/>
                  </a:schemeClr>
                </a:solidFill>
              </a:rPr>
              <a:t>Вали </a:t>
            </a:r>
            <a:r>
              <a:rPr lang="ru-RU" sz="2000" i="1" cap="none" dirty="0">
                <a:solidFill>
                  <a:schemeClr val="accent5">
                    <a:lumMod val="75000"/>
                  </a:schemeClr>
                </a:solidFill>
              </a:rPr>
              <a:t>с Олимпа - пушки на пол, к чёрту битвы,</a:t>
            </a:r>
          </a:p>
          <a:p>
            <a:r>
              <a:rPr lang="ru-RU" sz="2000" i="1" cap="none" dirty="0">
                <a:solidFill>
                  <a:schemeClr val="accent5">
                    <a:lumMod val="75000"/>
                  </a:schemeClr>
                </a:solidFill>
              </a:rPr>
              <a:t>В топку военные карты с планами </a:t>
            </a:r>
            <a:r>
              <a:rPr lang="ru-RU" sz="2000" i="1" cap="none" dirty="0" smtClean="0">
                <a:solidFill>
                  <a:schemeClr val="accent5">
                    <a:lumMod val="75000"/>
                  </a:schemeClr>
                </a:solidFill>
              </a:rPr>
              <a:t>наступлений,</a:t>
            </a:r>
            <a:br>
              <a:rPr lang="ru-RU" sz="2000" i="1" cap="none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i="1" cap="none" dirty="0" smtClean="0">
                <a:solidFill>
                  <a:schemeClr val="accent5">
                    <a:lumMod val="75000"/>
                  </a:schemeClr>
                </a:solidFill>
              </a:rPr>
              <a:t>Засыпаем </a:t>
            </a:r>
            <a:r>
              <a:rPr lang="ru-RU" sz="2000" i="1" cap="none" dirty="0">
                <a:solidFill>
                  <a:schemeClr val="accent5">
                    <a:lumMod val="75000"/>
                  </a:schemeClr>
                </a:solidFill>
              </a:rPr>
              <a:t>окопы, разбираем </a:t>
            </a:r>
            <a:r>
              <a:rPr lang="ru-RU" sz="2000" i="1" cap="none" dirty="0" smtClean="0">
                <a:solidFill>
                  <a:schemeClr val="accent5">
                    <a:lumMod val="75000"/>
                  </a:schemeClr>
                </a:solidFill>
              </a:rPr>
              <a:t>укрепления…</a:t>
            </a:r>
          </a:p>
          <a:p>
            <a:endParaRPr lang="ru-RU" sz="2000" i="1" cap="none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i="1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4" y="1501190"/>
            <a:ext cx="3192612" cy="308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0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9686" y="6310087"/>
            <a:ext cx="9448800" cy="6858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rgbClr val="FF0000"/>
                </a:solidFill>
              </a:rPr>
              <a:t>•</a:t>
            </a:r>
            <a:r>
              <a:rPr lang="en-US" sz="3200" i="1" dirty="0" smtClean="0">
                <a:solidFill>
                  <a:srgbClr val="FF0000"/>
                </a:solidFill>
              </a:rPr>
              <a:t> live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86804" y="377267"/>
            <a:ext cx="7641909" cy="1462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cap="none" dirty="0" smtClean="0">
                <a:solidFill>
                  <a:schemeClr val="accent6">
                    <a:lumMod val="75000"/>
                  </a:schemeClr>
                </a:solidFill>
              </a:rPr>
              <a:t>«Маленький мальчик»</a:t>
            </a:r>
          </a:p>
          <a:p>
            <a:pPr algn="ctr"/>
            <a:r>
              <a:rPr lang="ru-RU" sz="2400" i="1" cap="none" dirty="0" smtClean="0">
                <a:solidFill>
                  <a:schemeClr val="accent6">
                    <a:lumMod val="75000"/>
                  </a:schemeClr>
                </a:solidFill>
              </a:rPr>
              <a:t>группа «</a:t>
            </a:r>
            <a:r>
              <a:rPr lang="ru-RU" sz="2400" i="1" cap="none" dirty="0" err="1" smtClean="0">
                <a:solidFill>
                  <a:schemeClr val="accent6">
                    <a:lumMod val="75000"/>
                  </a:schemeClr>
                </a:solidFill>
              </a:rPr>
              <a:t>КуБа</a:t>
            </a:r>
            <a:r>
              <a:rPr lang="ru-RU" sz="2400" i="1" cap="none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endParaRPr lang="ru-RU" sz="2400" i="1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0208" y="1710361"/>
            <a:ext cx="8165592" cy="41143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Группа «</a:t>
            </a:r>
            <a:r>
              <a:rPr lang="ru-RU" sz="2400" i="1" cap="none" dirty="0" err="1" smtClean="0">
                <a:solidFill>
                  <a:schemeClr val="accent5">
                    <a:lumMod val="75000"/>
                  </a:schemeClr>
                </a:solidFill>
              </a:rPr>
              <a:t>КуБа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» - Аня </a:t>
            </a:r>
            <a:r>
              <a:rPr lang="ru-RU" sz="2400" b="1" i="1" cap="none" dirty="0" smtClean="0">
                <a:solidFill>
                  <a:schemeClr val="accent5">
                    <a:lumMod val="75000"/>
                  </a:schemeClr>
                </a:solidFill>
              </a:rPr>
              <a:t>Ку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ликова и Саша </a:t>
            </a:r>
            <a:r>
              <a:rPr lang="ru-RU" sz="2400" b="1" i="1" cap="none" dirty="0" smtClean="0">
                <a:solidFill>
                  <a:schemeClr val="accent5">
                    <a:lumMod val="75000"/>
                  </a:schemeClr>
                </a:solidFill>
              </a:rPr>
              <a:t>Ба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лакирева.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Это продюсерский проект Игоря Матвиенко (как и </a:t>
            </a:r>
            <a:r>
              <a:rPr lang="ru-RU" sz="2400" i="1" cap="none" dirty="0" err="1" smtClean="0">
                <a:solidFill>
                  <a:schemeClr val="accent5">
                    <a:lumMod val="75000"/>
                  </a:schemeClr>
                </a:solidFill>
              </a:rPr>
              <a:t>Любэ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, Фабрика, Город 312, Моя Мишель и другие).</a:t>
            </a:r>
          </a:p>
          <a:p>
            <a:endParaRPr lang="ru-RU" sz="2400" i="1" cap="none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Впервые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девушки вышли вместе на сцену во время отчетного концерта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«Фабрика Звезд 5» в 2004 году.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Аня и Саша закончили вокальный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факультет Государственного московского училища </a:t>
            </a:r>
            <a:r>
              <a:rPr lang="ru-RU" sz="2400" i="1" cap="none" dirty="0" err="1">
                <a:solidFill>
                  <a:schemeClr val="accent5">
                    <a:lumMod val="75000"/>
                  </a:schemeClr>
                </a:solidFill>
              </a:rPr>
              <a:t>эстрадно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-джазового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искусства (ГМУЭДИ).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82" y="1710361"/>
            <a:ext cx="3402839" cy="253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5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6874" y="1233429"/>
            <a:ext cx="4356670" cy="1825096"/>
          </a:xfrm>
        </p:spPr>
        <p:txBody>
          <a:bodyPr/>
          <a:lstStyle/>
          <a:p>
            <a:r>
              <a:rPr lang="ru-RU" sz="5000" cap="none" dirty="0" err="1" smtClean="0">
                <a:solidFill>
                  <a:schemeClr val="tx2">
                    <a:lumMod val="10000"/>
                  </a:schemeClr>
                </a:solidFill>
              </a:rPr>
              <a:t>нец</a:t>
            </a:r>
            <a:r>
              <a:rPr lang="ru-RU" sz="5000" cap="none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5000" cap="none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cap="none" dirty="0" err="1" smtClean="0">
                <a:solidFill>
                  <a:schemeClr val="tx2">
                    <a:lumMod val="10000"/>
                  </a:schemeClr>
                </a:solidFill>
              </a:rPr>
              <a:t>нцерта</a:t>
            </a:r>
            <a:endParaRPr lang="ru-RU" cap="none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54883" y="6201228"/>
            <a:ext cx="1545771" cy="6858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rgbClr val="FF0000"/>
                </a:solidFill>
              </a:rPr>
              <a:t>•</a:t>
            </a:r>
            <a:r>
              <a:rPr lang="en-US" sz="3200" i="1" dirty="0" smtClean="0">
                <a:solidFill>
                  <a:srgbClr val="FF0000"/>
                </a:solidFill>
              </a:rPr>
              <a:t> live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92594" y="1520267"/>
            <a:ext cx="2922410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9BDC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КО</a:t>
            </a:r>
            <a:endParaRPr kumimoji="0" lang="ru-RU" sz="14000" b="0" i="0" u="none" strike="noStrike" kern="1200" cap="none" spc="0" normalizeH="0" baseline="0" noProof="0" dirty="0">
              <a:ln>
                <a:noFill/>
              </a:ln>
              <a:solidFill>
                <a:srgbClr val="4A9BDC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47372" y="5127585"/>
            <a:ext cx="2592729" cy="7918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15 августа 2018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21024925">
            <a:off x="6161315" y="4292315"/>
            <a:ext cx="6193971" cy="1825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i="1" cap="none" dirty="0">
                <a:solidFill>
                  <a:schemeClr val="accent6">
                    <a:lumMod val="50000"/>
                  </a:schemeClr>
                </a:solidFill>
              </a:rPr>
              <a:t>И боязно </a:t>
            </a:r>
            <a:r>
              <a:rPr lang="ru-RU" sz="2000" i="1" cap="none" dirty="0" smtClean="0">
                <a:solidFill>
                  <a:schemeClr val="accent6">
                    <a:lumMod val="50000"/>
                  </a:schemeClr>
                </a:solidFill>
              </a:rPr>
              <a:t>немного, и ветер хлещет в грудь,</a:t>
            </a:r>
          </a:p>
          <a:p>
            <a:r>
              <a:rPr lang="ru-RU" sz="2000" i="1" cap="none" dirty="0" smtClean="0">
                <a:solidFill>
                  <a:schemeClr val="accent6">
                    <a:lumMod val="50000"/>
                  </a:schemeClr>
                </a:solidFill>
              </a:rPr>
              <a:t>а нас позвал в дорогу далёкий </a:t>
            </a:r>
            <a:r>
              <a:rPr lang="ru-RU" sz="2000" i="1" cap="none" dirty="0">
                <a:solidFill>
                  <a:schemeClr val="accent6">
                    <a:lumMod val="50000"/>
                  </a:schemeClr>
                </a:solidFill>
              </a:rPr>
              <a:t>Млечный </a:t>
            </a:r>
            <a:r>
              <a:rPr lang="ru-RU" sz="2000" i="1" cap="none" dirty="0" smtClean="0">
                <a:solidFill>
                  <a:schemeClr val="accent6">
                    <a:lumMod val="50000"/>
                  </a:schemeClr>
                </a:solidFill>
              </a:rPr>
              <a:t>Путь…</a:t>
            </a:r>
            <a:endParaRPr lang="ru-RU" sz="2000" i="1" cap="none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9686" y="6310087"/>
            <a:ext cx="9448800" cy="6858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rgbClr val="FF0000"/>
                </a:solidFill>
              </a:rPr>
              <a:t>•</a:t>
            </a:r>
            <a:r>
              <a:rPr lang="en-US" sz="3200" i="1" dirty="0" smtClean="0">
                <a:solidFill>
                  <a:srgbClr val="FF0000"/>
                </a:solidFill>
              </a:rPr>
              <a:t> live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78830" y="377267"/>
            <a:ext cx="6509656" cy="1462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cap="none" dirty="0" smtClean="0">
                <a:solidFill>
                  <a:schemeClr val="accent6">
                    <a:lumMod val="75000"/>
                  </a:schemeClr>
                </a:solidFill>
              </a:rPr>
              <a:t>«Надежда»</a:t>
            </a:r>
          </a:p>
          <a:p>
            <a:r>
              <a:rPr lang="ru-RU" sz="2400" i="1" cap="none" dirty="0" smtClean="0">
                <a:solidFill>
                  <a:schemeClr val="accent6">
                    <a:lumMod val="75000"/>
                  </a:schemeClr>
                </a:solidFill>
              </a:rPr>
              <a:t>А. Пахмутова, Н. Добронравов</a:t>
            </a:r>
          </a:p>
          <a:p>
            <a:endParaRPr lang="ru-RU" sz="2400" i="1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36571" y="1893904"/>
            <a:ext cx="7892143" cy="22970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Впервые была предложена Иосифу Кобзону, однако он отказался. Первой спела Эдита Пьеха. </a:t>
            </a:r>
            <a:b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Самой знаменитой исполнительницей признана Анна Герман – польская певица немецкого происхождения, очень популярная в СССР.</a:t>
            </a:r>
          </a:p>
          <a:p>
            <a:endParaRPr lang="ru-RU" sz="2400" i="1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2" name="Picture 4" descr="ÐÐ°ÑÑÐ¸Ð½ÐºÐ¸ Ð¿Ð¾ Ð·Ð°Ð¿ÑÐ¾ÑÑ Ð½Ð°Ð´ÐµÐ¶Ð´Ð° Ð¼Ð¾Ð¹ ÐºÐ¾Ð¼Ð¿Ð°Ñ Ð·ÐµÐ¼Ð½Ð¾Ð¹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22" y="1514838"/>
            <a:ext cx="2993856" cy="305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3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9686" y="6310087"/>
            <a:ext cx="9448800" cy="6858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rgbClr val="FF0000"/>
                </a:solidFill>
              </a:rPr>
              <a:t>•</a:t>
            </a:r>
            <a:r>
              <a:rPr lang="en-US" sz="3200" i="1" dirty="0" smtClean="0">
                <a:solidFill>
                  <a:srgbClr val="FF0000"/>
                </a:solidFill>
              </a:rPr>
              <a:t> live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86804" y="377267"/>
            <a:ext cx="7641909" cy="12503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cap="none" dirty="0" smtClean="0">
                <a:solidFill>
                  <a:schemeClr val="accent6">
                    <a:lumMod val="75000"/>
                  </a:schemeClr>
                </a:solidFill>
              </a:rPr>
              <a:t>«В небе полном звёзд»</a:t>
            </a:r>
          </a:p>
          <a:p>
            <a:pPr algn="ctr"/>
            <a:r>
              <a:rPr lang="ru-RU" sz="2400" i="1" cap="none" dirty="0" smtClean="0">
                <a:solidFill>
                  <a:schemeClr val="accent6">
                    <a:lumMod val="75000"/>
                  </a:schemeClr>
                </a:solidFill>
              </a:rPr>
              <a:t>Светлана Сурганова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55008" y="1627632"/>
            <a:ext cx="7936992" cy="4431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Светлана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Сурганова – автор и исполнительница песен, скрипачка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гитаристка. В 1993-2002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годах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солистка группы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«Ночные снайперы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».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С 2003 года лидер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группы «Сурганова и Оркестр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».</a:t>
            </a:r>
            <a:endParaRPr lang="ru-RU" sz="2400" i="1" cap="none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i="1" cap="none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Родилась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1968 году в Ленинграде. Своих родителей никогда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не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видела (отказ матери).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 3 года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её удочерила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Лия Давидовна Сурганова.</a:t>
            </a:r>
            <a:endParaRPr lang="ru-RU" sz="2000" i="1" cap="none" dirty="0">
              <a:solidFill>
                <a:srgbClr val="0D312A"/>
              </a:solidFill>
            </a:endParaRP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Окончила муз. школу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по классу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скрипки,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мед. училище и педиатрическую академию.</a:t>
            </a:r>
            <a:endParaRPr lang="ru-RU" sz="2400" i="1" cap="none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i="1" cap="none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Начала писать песни</a:t>
            </a:r>
            <a:r>
              <a:rPr lang="ru-RU" sz="2400" i="1" cap="none" dirty="0">
                <a:solidFill>
                  <a:srgbClr val="0D312A"/>
                </a:solidFill>
              </a:rPr>
              <a:t> в 14 лет. </a:t>
            </a:r>
            <a:r>
              <a:rPr lang="ru-RU" sz="2400" i="1" cap="none" dirty="0" smtClean="0">
                <a:solidFill>
                  <a:srgbClr val="0D312A"/>
                </a:solidFill>
              </a:rPr>
              <a:t>. В </a:t>
            </a:r>
            <a:r>
              <a:rPr lang="ru-RU" sz="2400" i="1" cap="none" dirty="0">
                <a:solidFill>
                  <a:srgbClr val="0D312A"/>
                </a:solidFill>
              </a:rPr>
              <a:t>9 классе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создала свою</a:t>
            </a:r>
            <a:r>
              <a:rPr lang="ru-RU" sz="2400" i="1" cap="none" dirty="0">
                <a:solidFill>
                  <a:srgbClr val="0D312A"/>
                </a:solidFill>
              </a:rPr>
              <a:t> </a:t>
            </a:r>
            <a:r>
              <a:rPr lang="ru-RU" sz="2400" i="1" cap="none" dirty="0" smtClean="0">
                <a:solidFill>
                  <a:srgbClr val="0D312A"/>
                </a:solidFill>
              </a:rPr>
              <a:t>музыкальную </a:t>
            </a:r>
            <a:r>
              <a:rPr lang="ru-RU" sz="2400" i="1" cap="none" dirty="0">
                <a:solidFill>
                  <a:srgbClr val="0D312A"/>
                </a:solidFill>
              </a:rPr>
              <a:t>группу «Камертон».</a:t>
            </a:r>
            <a:endParaRPr lang="ru-RU" sz="2400" i="1" cap="none" dirty="0" smtClean="0">
              <a:solidFill>
                <a:srgbClr val="0D312A"/>
              </a:solidFill>
            </a:endParaRPr>
          </a:p>
        </p:txBody>
      </p:sp>
      <p:pic>
        <p:nvPicPr>
          <p:cNvPr id="3074" name="Picture 2" descr="https://i.novgorod.ru/news/albums/2011-02/surganova/650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0648"/>
            <a:ext cx="4160520" cy="27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15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9686" y="6310087"/>
            <a:ext cx="9448800" cy="6858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rgbClr val="FF0000"/>
                </a:solidFill>
              </a:rPr>
              <a:t>•</a:t>
            </a:r>
            <a:r>
              <a:rPr lang="en-US" sz="3200" i="1" dirty="0" smtClean="0">
                <a:solidFill>
                  <a:srgbClr val="FF0000"/>
                </a:solidFill>
              </a:rPr>
              <a:t> live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86804" y="377267"/>
            <a:ext cx="7641909" cy="12503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cap="none" dirty="0" smtClean="0">
                <a:solidFill>
                  <a:schemeClr val="accent6">
                    <a:lumMod val="75000"/>
                  </a:schemeClr>
                </a:solidFill>
              </a:rPr>
              <a:t>«Цветы и звёзды»</a:t>
            </a:r>
          </a:p>
          <a:p>
            <a:pPr algn="ctr"/>
            <a:r>
              <a:rPr lang="ru-RU" sz="2400" i="1" cap="none" dirty="0" smtClean="0">
                <a:solidFill>
                  <a:schemeClr val="accent6">
                    <a:lumMod val="75000"/>
                  </a:schemeClr>
                </a:solidFill>
              </a:rPr>
              <a:t>группа «Сурганова и Оркестр»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61104" y="1627633"/>
            <a:ext cx="7854696" cy="4197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1993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году Светлана познакомилась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с Дианой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Арбениной (Филфак СПбГУ).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Совместно они создали группу «Ночные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снайперы» сначала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в формате акустического дуэта, а затем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электрической рок-группы.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Вместе же выпустили сборники своих стихов и песен (1996, 2002).</a:t>
            </a:r>
            <a:endParaRPr lang="ru-RU" sz="2000" i="1" cap="none" dirty="0">
              <a:solidFill>
                <a:srgbClr val="0D312A"/>
              </a:solidFill>
            </a:endParaRPr>
          </a:p>
          <a:p>
            <a:endParaRPr lang="ru-RU" sz="2000" i="1" cap="none" dirty="0" smtClean="0">
              <a:solidFill>
                <a:srgbClr val="0D312A"/>
              </a:solidFill>
            </a:endParaRPr>
          </a:p>
          <a:p>
            <a:r>
              <a:rPr lang="ru-RU" sz="2200" i="1" cap="none" dirty="0">
                <a:solidFill>
                  <a:schemeClr val="accent5">
                    <a:lumMod val="75000"/>
                  </a:schemeClr>
                </a:solidFill>
              </a:rPr>
              <a:t>После ухода из «Ночных снайперов» Светлана </a:t>
            </a:r>
            <a:r>
              <a:rPr lang="ru-RU" sz="2200" i="1" cap="none" dirty="0" smtClean="0">
                <a:solidFill>
                  <a:schemeClr val="accent5">
                    <a:lumMod val="75000"/>
                  </a:schemeClr>
                </a:solidFill>
              </a:rPr>
              <a:t>создала свою группу «</a:t>
            </a:r>
            <a:r>
              <a:rPr lang="ru-RU" sz="2200" i="1" cap="none" dirty="0">
                <a:solidFill>
                  <a:schemeClr val="accent5">
                    <a:lumMod val="75000"/>
                  </a:schemeClr>
                </a:solidFill>
              </a:rPr>
              <a:t>Сурганова и Оркестр</a:t>
            </a:r>
            <a:r>
              <a:rPr lang="ru-RU" sz="2200" i="1" cap="none" dirty="0" smtClean="0">
                <a:solidFill>
                  <a:schemeClr val="accent5">
                    <a:lumMod val="75000"/>
                  </a:schemeClr>
                </a:solidFill>
              </a:rPr>
              <a:t>».</a:t>
            </a:r>
          </a:p>
          <a:p>
            <a:r>
              <a:rPr lang="ru-RU" sz="2200" i="1" cap="none" dirty="0" smtClean="0">
                <a:solidFill>
                  <a:schemeClr val="accent5">
                    <a:lumMod val="75000"/>
                  </a:schemeClr>
                </a:solidFill>
              </a:rPr>
              <a:t>Жанр позиционируется как </a:t>
            </a:r>
            <a:r>
              <a:rPr lang="en-US" sz="2200" i="1" cap="none" dirty="0" smtClean="0">
                <a:solidFill>
                  <a:schemeClr val="accent5">
                    <a:lumMod val="75000"/>
                  </a:schemeClr>
                </a:solidFill>
              </a:rPr>
              <a:t>VIP-Punk-Decadence</a:t>
            </a:r>
            <a:r>
              <a:rPr lang="ru-RU" sz="2200" i="1" cap="none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ru-RU" sz="2200" i="1" cap="none" dirty="0" smtClean="0">
                <a:solidFill>
                  <a:schemeClr val="accent5">
                    <a:lumMod val="75000"/>
                  </a:schemeClr>
                </a:solidFill>
              </a:rPr>
              <a:t>Записано уже 9 </a:t>
            </a:r>
            <a:r>
              <a:rPr lang="ru-RU" sz="2200" i="1" cap="none" dirty="0">
                <a:solidFill>
                  <a:schemeClr val="accent5">
                    <a:lumMod val="75000"/>
                  </a:schemeClr>
                </a:solidFill>
              </a:rPr>
              <a:t>студийных </a:t>
            </a:r>
            <a:r>
              <a:rPr lang="ru-RU" sz="2200" i="1" cap="none" dirty="0" smtClean="0">
                <a:solidFill>
                  <a:schemeClr val="accent5">
                    <a:lumMod val="75000"/>
                  </a:schemeClr>
                </a:solidFill>
              </a:rPr>
              <a:t>альбомов,</a:t>
            </a:r>
          </a:p>
          <a:p>
            <a:r>
              <a:rPr lang="ru-RU" sz="2200" i="1" cap="none" dirty="0" smtClean="0">
                <a:solidFill>
                  <a:schemeClr val="accent5">
                    <a:lumMod val="75000"/>
                  </a:schemeClr>
                </a:solidFill>
              </a:rPr>
              <a:t>группа активно гастролирует.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8" y="1481328"/>
            <a:ext cx="3995899" cy="282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9686" y="6310087"/>
            <a:ext cx="9448800" cy="6858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rgbClr val="FF0000"/>
                </a:solidFill>
              </a:rPr>
              <a:t>•</a:t>
            </a:r>
            <a:r>
              <a:rPr lang="en-US" sz="3200" i="1" dirty="0" smtClean="0">
                <a:solidFill>
                  <a:srgbClr val="FF0000"/>
                </a:solidFill>
              </a:rPr>
              <a:t> live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86804" y="377267"/>
            <a:ext cx="7641909" cy="1462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cap="none" dirty="0" smtClean="0">
                <a:solidFill>
                  <a:schemeClr val="accent6">
                    <a:lumMod val="75000"/>
                  </a:schemeClr>
                </a:solidFill>
              </a:rPr>
              <a:t>«Моей звезде»</a:t>
            </a:r>
          </a:p>
          <a:p>
            <a:pPr algn="ctr"/>
            <a:r>
              <a:rPr lang="ru-RU" sz="2400" i="1" cap="none" dirty="0" smtClean="0">
                <a:solidFill>
                  <a:schemeClr val="accent6">
                    <a:lumMod val="75000"/>
                  </a:schemeClr>
                </a:solidFill>
              </a:rPr>
              <a:t>«Аквариум», Борис Гребенщиков</a:t>
            </a:r>
          </a:p>
          <a:p>
            <a:endParaRPr lang="ru-RU" sz="2400" i="1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0208" y="1710361"/>
            <a:ext cx="8165592" cy="41143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cap="none" dirty="0" smtClean="0">
                <a:solidFill>
                  <a:schemeClr val="accent5">
                    <a:lumMod val="75000"/>
                  </a:schemeClr>
                </a:solidFill>
              </a:rPr>
              <a:t>«Аквариум»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– одна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из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наших старейших рок-групп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. Состав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часто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менялся,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но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только певец и идейный вдохновитель группы Борис Гребенщиков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(БГ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) является участником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с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самого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начала (1972 год).</a:t>
            </a:r>
          </a:p>
          <a:p>
            <a:endParaRPr lang="ru-RU" sz="2400" i="1" cap="none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b="1" i="1" cap="none" dirty="0" smtClean="0">
                <a:solidFill>
                  <a:schemeClr val="accent5">
                    <a:lumMod val="75000"/>
                  </a:schemeClr>
                </a:solidFill>
              </a:rPr>
              <a:t>БГ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 – культовый персонаж в истории русского рока.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начале 1990-х годов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всерьёз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увлёкся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буддизмом.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Изучает индийскую и китайскую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философию. При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этом посещает православные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храмы,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участвует в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богослужениях.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Долгое время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составлял список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чудотворных икон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России.</a:t>
            </a:r>
            <a:endParaRPr lang="ru-RU" sz="2400" i="1" cap="none" dirty="0">
              <a:solidFill>
                <a:srgbClr val="196153"/>
              </a:solidFill>
            </a:endParaRPr>
          </a:p>
        </p:txBody>
      </p:sp>
      <p:pic>
        <p:nvPicPr>
          <p:cNvPr id="1026" name="Picture 2" descr="http://infonewsworld.top/wp-content/uploads/bfi_thumb/870x489_0x196_detail_crop_2cb6fd825bcbb43786d0c18a73516096e87a38e93fcf8402298d2bc449f558c3-nmzmp3zpo99sf3zpep80envythj8gcnj1wcysq3wz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6147"/>
            <a:ext cx="3950208" cy="239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5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9686" y="6310087"/>
            <a:ext cx="9448800" cy="6858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rgbClr val="FF0000"/>
                </a:solidFill>
              </a:rPr>
              <a:t>•</a:t>
            </a:r>
            <a:r>
              <a:rPr lang="en-US" sz="3200" i="1" dirty="0" smtClean="0">
                <a:solidFill>
                  <a:srgbClr val="FF0000"/>
                </a:solidFill>
              </a:rPr>
              <a:t> live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78829" y="377267"/>
            <a:ext cx="7166244" cy="1462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cap="none" dirty="0" smtClean="0">
                <a:solidFill>
                  <a:schemeClr val="accent6">
                    <a:lumMod val="75000"/>
                  </a:schemeClr>
                </a:solidFill>
              </a:rPr>
              <a:t>«Лунная мелодия»</a:t>
            </a:r>
          </a:p>
          <a:p>
            <a:pPr algn="ctr"/>
            <a:r>
              <a:rPr lang="ru-RU" sz="2400" i="1" cap="none" dirty="0" smtClean="0">
                <a:solidFill>
                  <a:schemeClr val="accent6">
                    <a:lumMod val="75000"/>
                  </a:schemeClr>
                </a:solidFill>
              </a:rPr>
              <a:t>Лариса Долина и Александр </a:t>
            </a:r>
            <a:r>
              <a:rPr lang="ru-RU" sz="2400" i="1" cap="none" dirty="0" err="1" smtClean="0">
                <a:solidFill>
                  <a:schemeClr val="accent6">
                    <a:lumMod val="75000"/>
                  </a:schemeClr>
                </a:solidFill>
              </a:rPr>
              <a:t>Панайотов</a:t>
            </a:r>
            <a:endParaRPr lang="ru-RU" sz="2400" i="1" cap="none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400" i="1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36571" y="1893904"/>
            <a:ext cx="7892143" cy="22970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Лариса Долина – известная советская и российская эстрадная и джазовая певица.</a:t>
            </a:r>
            <a:b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Александр </a:t>
            </a:r>
            <a:r>
              <a:rPr lang="ru-RU" sz="2400" i="1" cap="none" dirty="0" err="1" smtClean="0">
                <a:solidFill>
                  <a:schemeClr val="accent5">
                    <a:lumMod val="75000"/>
                  </a:schemeClr>
                </a:solidFill>
              </a:rPr>
              <a:t>Панайотов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 – российский эстрадный исполнитель, участник и призёр первого музыкального проекта «Народный Артист» (2003).</a:t>
            </a:r>
          </a:p>
          <a:p>
            <a:endParaRPr lang="ru-RU" sz="2400" i="1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ÐÐ°ÑÑÐ¸Ð½ÐºÐ¸ Ð¿Ð¾ Ð·Ð°Ð¿ÑÐ¾ÑÑ Ð»ÑÐ½Ð½Ð°Ñ Ð¼ÐµÐ»Ð¾Ð´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2" y="1535093"/>
            <a:ext cx="3385595" cy="253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9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9686" y="6310087"/>
            <a:ext cx="9448800" cy="6858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rgbClr val="FF0000"/>
                </a:solidFill>
              </a:rPr>
              <a:t>•</a:t>
            </a:r>
            <a:r>
              <a:rPr lang="en-US" sz="3200" i="1" dirty="0" smtClean="0">
                <a:solidFill>
                  <a:srgbClr val="FF0000"/>
                </a:solidFill>
              </a:rPr>
              <a:t> live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86804" y="377267"/>
            <a:ext cx="7641909" cy="1462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cap="none" dirty="0" smtClean="0">
                <a:solidFill>
                  <a:schemeClr val="accent6">
                    <a:lumMod val="75000"/>
                  </a:schemeClr>
                </a:solidFill>
              </a:rPr>
              <a:t>«Звезда»</a:t>
            </a:r>
          </a:p>
          <a:p>
            <a:pPr algn="ctr"/>
            <a:r>
              <a:rPr lang="ru-RU" sz="2400" i="1" cap="none" dirty="0">
                <a:solidFill>
                  <a:schemeClr val="accent6">
                    <a:lumMod val="75000"/>
                  </a:schemeClr>
                </a:solidFill>
              </a:rPr>
              <a:t>«Ю-Питер</a:t>
            </a:r>
            <a:r>
              <a:rPr lang="ru-RU" sz="2400" i="1" cap="none" dirty="0" smtClean="0">
                <a:solidFill>
                  <a:schemeClr val="accent6">
                    <a:lumMod val="75000"/>
                  </a:schemeClr>
                </a:solidFill>
              </a:rPr>
              <a:t>», Вячеслав Бутусов</a:t>
            </a:r>
          </a:p>
          <a:p>
            <a:endParaRPr lang="ru-RU" sz="2400" i="1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0208" y="1710361"/>
            <a:ext cx="8165592" cy="41143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Рок-группа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, основанная в 2001 году лидером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400" i="1" cap="none" dirty="0" err="1" smtClean="0">
                <a:solidFill>
                  <a:schemeClr val="accent5">
                    <a:lumMod val="75000"/>
                  </a:schemeClr>
                </a:solidFill>
              </a:rPr>
              <a:t>Nautilus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i="1" cap="none" dirty="0" err="1" smtClean="0">
                <a:solidFill>
                  <a:schemeClr val="accent5">
                    <a:lumMod val="75000"/>
                  </a:schemeClr>
                </a:solidFill>
              </a:rPr>
              <a:t>Pompilius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»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Вячеславом Бутусовым и гитаристом группы «Кино» Юрием </a:t>
            </a:r>
            <a:r>
              <a:rPr lang="ru-RU" sz="2400" i="1" cap="none" dirty="0" err="1" smtClean="0">
                <a:solidFill>
                  <a:schemeClr val="accent5">
                    <a:lumMod val="75000"/>
                  </a:schemeClr>
                </a:solidFill>
              </a:rPr>
              <a:t>Каспаряном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Репертуар состоит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из авторского материала, а также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песен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групп «Кино» и «Наутилус </a:t>
            </a:r>
            <a:r>
              <a:rPr lang="ru-RU" sz="2400" i="1" cap="none" dirty="0" err="1">
                <a:solidFill>
                  <a:schemeClr val="accent5">
                    <a:lumMod val="75000"/>
                  </a:schemeClr>
                </a:solidFill>
              </a:rPr>
              <a:t>Помпилиус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».</a:t>
            </a:r>
            <a:endParaRPr lang="ru-RU" sz="2400" i="1" cap="none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i="1" cap="none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Советская рок-группа (Свердловск, 1982 год).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Известные песни: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«Скованные одной цепью», «Титаник»,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Прогулки по воде»,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Я хочу быть с тобой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sz="2400" i="1" cap="none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i="1" cap="none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i="1" cap="none" dirty="0" smtClean="0">
                <a:solidFill>
                  <a:srgbClr val="196153"/>
                </a:solidFill>
              </a:rPr>
              <a:t>В 1997 году распался Наутилус.</a:t>
            </a:r>
          </a:p>
          <a:p>
            <a:r>
              <a:rPr lang="ru-RU" sz="2400" i="1" cap="none" dirty="0" smtClean="0">
                <a:solidFill>
                  <a:srgbClr val="196153"/>
                </a:solidFill>
              </a:rPr>
              <a:t>В 2017 году распался Ю-Питер.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93" y="1445116"/>
            <a:ext cx="3081528" cy="30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4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9686" y="6310087"/>
            <a:ext cx="9448800" cy="6858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rgbClr val="FF0000"/>
                </a:solidFill>
              </a:rPr>
              <a:t>•</a:t>
            </a:r>
            <a:r>
              <a:rPr lang="en-US" sz="3200" i="1" dirty="0" smtClean="0">
                <a:solidFill>
                  <a:srgbClr val="FF0000"/>
                </a:solidFill>
              </a:rPr>
              <a:t> live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86804" y="377267"/>
            <a:ext cx="7641909" cy="12503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cap="none" dirty="0" smtClean="0">
                <a:solidFill>
                  <a:schemeClr val="accent6">
                    <a:lumMod val="75000"/>
                  </a:schemeClr>
                </a:solidFill>
              </a:rPr>
              <a:t>«Звезда»</a:t>
            </a:r>
          </a:p>
          <a:p>
            <a:pPr algn="ctr"/>
            <a:r>
              <a:rPr lang="ru-RU" sz="2400" i="1" cap="none" dirty="0" smtClean="0">
                <a:solidFill>
                  <a:schemeClr val="accent6">
                    <a:lumMod val="75000"/>
                  </a:schemeClr>
                </a:solidFill>
              </a:rPr>
              <a:t>Павел Кашин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0208" y="1710361"/>
            <a:ext cx="8165592" cy="41143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Павел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Кашин –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автор-исполнитель песен, поэт, музыкант, актёр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.  Окончил муз. училище по классу баяна, получил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диплом дирижёра народных оркестров.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Учился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в консерватории, в Академии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художеств, на филфаке в университете, но везде бросал...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Знает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англ., фр., ит. и нем. языки.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 Ленинграде играл в переходах на саксофоне - так он заработал денег на запись своих песен…</a:t>
            </a:r>
          </a:p>
          <a:p>
            <a:endParaRPr lang="ru-RU" sz="2400" i="1" cap="none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i="1" cap="none" dirty="0" smtClean="0">
                <a:solidFill>
                  <a:srgbClr val="196153"/>
                </a:solidFill>
              </a:rPr>
              <a:t>Выпустил много своих альбомов,</a:t>
            </a:r>
          </a:p>
          <a:p>
            <a:r>
              <a:rPr lang="ru-RU" sz="2000" i="1" cap="none" dirty="0" smtClean="0">
                <a:solidFill>
                  <a:srgbClr val="196153"/>
                </a:solidFill>
              </a:rPr>
              <a:t>к которым написал много </a:t>
            </a:r>
            <a:r>
              <a:rPr lang="ru-RU" sz="2000" i="1" cap="none" dirty="0" smtClean="0">
                <a:solidFill>
                  <a:schemeClr val="accent5">
                    <a:lumMod val="75000"/>
                  </a:schemeClr>
                </a:solidFill>
              </a:rPr>
              <a:t>стихов и музыки…</a:t>
            </a:r>
          </a:p>
          <a:p>
            <a:endParaRPr lang="ru-RU" sz="2400" i="1" cap="none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i="1" cap="none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https://pp.userapi.com/c836429/v836429979/885e1/T27NoI1B0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6209"/>
            <a:ext cx="3898356" cy="292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9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9686" y="6310087"/>
            <a:ext cx="9448800" cy="6858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rgbClr val="FF0000"/>
                </a:solidFill>
              </a:rPr>
              <a:t>•</a:t>
            </a:r>
            <a:r>
              <a:rPr lang="en-US" sz="3200" i="1" dirty="0" smtClean="0">
                <a:solidFill>
                  <a:srgbClr val="FF0000"/>
                </a:solidFill>
              </a:rPr>
              <a:t> live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86804" y="377267"/>
            <a:ext cx="7641909" cy="12503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cap="none" dirty="0" smtClean="0">
                <a:solidFill>
                  <a:schemeClr val="accent6">
                    <a:lumMod val="75000"/>
                  </a:schemeClr>
                </a:solidFill>
              </a:rPr>
              <a:t>«Открытый космос»</a:t>
            </a:r>
          </a:p>
          <a:p>
            <a:pPr algn="ctr"/>
            <a:r>
              <a:rPr lang="ru-RU" sz="2400" i="1" cap="none" dirty="0" smtClean="0">
                <a:solidFill>
                  <a:schemeClr val="accent6">
                    <a:lumMod val="75000"/>
                  </a:schemeClr>
                </a:solidFill>
              </a:rPr>
              <a:t>Павел Кашин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07992" y="1710361"/>
            <a:ext cx="7607808" cy="41143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Павел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Кашин –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автор-исполнитель песен, поэт, музыкант, актёр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ru-RU" sz="2400" i="1" cap="none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В то же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время он занимается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переводами стихов </a:t>
            </a:r>
            <a:r>
              <a:rPr lang="ru-RU" sz="2400" i="1" cap="none" dirty="0" err="1">
                <a:solidFill>
                  <a:schemeClr val="accent5">
                    <a:lumMod val="75000"/>
                  </a:schemeClr>
                </a:solidFill>
              </a:rPr>
              <a:t>Артюра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 Рембо и делает попытки соединить их с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музыкой - альбом „</a:t>
            </a:r>
            <a:r>
              <a:rPr lang="ru-RU" sz="2400" i="1" cap="none" dirty="0" err="1" smtClean="0">
                <a:solidFill>
                  <a:schemeClr val="accent5">
                    <a:lumMod val="75000"/>
                  </a:schemeClr>
                </a:solidFill>
              </a:rPr>
              <a:t>Адмирабль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“ (в переводе с французского „обожаемая“) несет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в себе романтизм и высокий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стиль.</a:t>
            </a:r>
            <a:endParaRPr lang="ru-RU" sz="2400" i="1" cap="none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i="1" cap="none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i="1" cap="none" dirty="0" smtClean="0">
                <a:solidFill>
                  <a:schemeClr val="accent5">
                    <a:lumMod val="75000"/>
                  </a:schemeClr>
                </a:solidFill>
              </a:rPr>
              <a:t>В 2017 году Павлу  исполнилось 50,</a:t>
            </a:r>
          </a:p>
          <a:p>
            <a:r>
              <a:rPr lang="ru-RU" sz="2000" i="1" cap="none" dirty="0" smtClean="0">
                <a:solidFill>
                  <a:schemeClr val="accent5">
                    <a:lumMod val="75000"/>
                  </a:schemeClr>
                </a:solidFill>
              </a:rPr>
              <a:t>выходит его 20-й альбом, с которым он</a:t>
            </a:r>
          </a:p>
          <a:p>
            <a:r>
              <a:rPr lang="ru-RU" sz="2000" i="1" cap="none" dirty="0" smtClean="0">
                <a:solidFill>
                  <a:schemeClr val="accent5">
                    <a:lumMod val="75000"/>
                  </a:schemeClr>
                </a:solidFill>
              </a:rPr>
              <a:t>успешно гастролирует </a:t>
            </a:r>
            <a:r>
              <a:rPr lang="ru-RU" sz="2000" i="1" cap="none" dirty="0">
                <a:solidFill>
                  <a:srgbClr val="0D312A"/>
                </a:solidFill>
              </a:rPr>
              <a:t>по всей России.</a:t>
            </a:r>
            <a:endParaRPr lang="ru-RU" sz="2000" i="1" cap="none" dirty="0" smtClean="0">
              <a:solidFill>
                <a:srgbClr val="0D312A"/>
              </a:solidFill>
            </a:endParaRPr>
          </a:p>
        </p:txBody>
      </p:sp>
      <p:pic>
        <p:nvPicPr>
          <p:cNvPr id="2050" name="Picture 2" descr="https://pic.rutube.ru/video/07/70/0770a05761bd6f82391ab27e66e3ed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7943"/>
            <a:ext cx="4372299" cy="245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0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9686" y="6310087"/>
            <a:ext cx="9448800" cy="6858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rgbClr val="FF0000"/>
                </a:solidFill>
              </a:rPr>
              <a:t>•</a:t>
            </a:r>
            <a:r>
              <a:rPr lang="en-US" sz="3200" i="1" dirty="0" smtClean="0">
                <a:solidFill>
                  <a:srgbClr val="FF0000"/>
                </a:solidFill>
              </a:rPr>
              <a:t> live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86804" y="377267"/>
            <a:ext cx="7641909" cy="12503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cap="none" dirty="0" smtClean="0">
                <a:solidFill>
                  <a:schemeClr val="accent6">
                    <a:lumMod val="75000"/>
                  </a:schemeClr>
                </a:solidFill>
              </a:rPr>
              <a:t>«Цветы и звёзды»</a:t>
            </a:r>
          </a:p>
          <a:p>
            <a:pPr algn="ctr"/>
            <a:r>
              <a:rPr lang="ru-RU" sz="2400" i="1" cap="none" dirty="0" smtClean="0">
                <a:solidFill>
                  <a:schemeClr val="accent6">
                    <a:lumMod val="75000"/>
                  </a:schemeClr>
                </a:solidFill>
              </a:rPr>
              <a:t>группа «Сурганова и Оркестр»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74017" y="1627632"/>
            <a:ext cx="8017983" cy="45628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Светлана Сурганова – автор и исполнительница песен, скрипачка, гитаристка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Родилась в 1968 году в Ленинграде. Начала писать песни в 14 лет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В 9 классе создала свою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группу. Окончила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муз. школу по классу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скрипки, мед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. училище и педиатрическую академию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1993-2002 годах солистка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гр.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«Ночные снайперы»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(совместный проект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с Дианой Арбениной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).</a:t>
            </a:r>
            <a:endParaRPr lang="ru-RU" sz="2000" i="1" cap="none" dirty="0" smtClean="0">
              <a:solidFill>
                <a:srgbClr val="0D312A"/>
              </a:solidFill>
            </a:endParaRPr>
          </a:p>
          <a:p>
            <a:endParaRPr lang="ru-RU" sz="2200" i="1" cap="none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200" i="1" cap="none" dirty="0" smtClean="0">
                <a:solidFill>
                  <a:schemeClr val="accent5">
                    <a:lumMod val="75000"/>
                  </a:schemeClr>
                </a:solidFill>
              </a:rPr>
              <a:t>После </a:t>
            </a:r>
            <a:r>
              <a:rPr lang="ru-RU" sz="2200" i="1" cap="none" dirty="0">
                <a:solidFill>
                  <a:schemeClr val="accent5">
                    <a:lumMod val="75000"/>
                  </a:schemeClr>
                </a:solidFill>
              </a:rPr>
              <a:t>ухода из «Ночных снайперов» </a:t>
            </a:r>
            <a:r>
              <a:rPr lang="ru-RU" sz="2200" i="1" cap="none" dirty="0">
                <a:solidFill>
                  <a:srgbClr val="1E7464"/>
                </a:solidFill>
              </a:rPr>
              <a:t>Свет</a:t>
            </a:r>
            <a:r>
              <a:rPr lang="ru-RU" sz="2200" i="1" cap="none" dirty="0">
                <a:solidFill>
                  <a:srgbClr val="0D312A"/>
                </a:solidFill>
              </a:rPr>
              <a:t>лана </a:t>
            </a:r>
            <a:r>
              <a:rPr lang="ru-RU" sz="2200" i="1" cap="none" dirty="0" smtClean="0">
                <a:solidFill>
                  <a:srgbClr val="0D312A"/>
                </a:solidFill>
              </a:rPr>
              <a:t>создала </a:t>
            </a:r>
            <a:r>
              <a:rPr lang="ru-RU" sz="2200" i="1" cap="none" dirty="0" smtClean="0">
                <a:solidFill>
                  <a:schemeClr val="accent5">
                    <a:lumMod val="75000"/>
                  </a:schemeClr>
                </a:solidFill>
              </a:rPr>
              <a:t>свою группу «</a:t>
            </a:r>
            <a:r>
              <a:rPr lang="ru-RU" sz="2200" i="1" cap="none" dirty="0">
                <a:solidFill>
                  <a:schemeClr val="accent5">
                    <a:lumMod val="75000"/>
                  </a:schemeClr>
                </a:solidFill>
              </a:rPr>
              <a:t>Сурганова и Оркестр</a:t>
            </a:r>
            <a:r>
              <a:rPr lang="ru-RU" sz="2200" i="1" cap="none" dirty="0" smtClean="0">
                <a:solidFill>
                  <a:schemeClr val="accent5">
                    <a:lumMod val="75000"/>
                  </a:schemeClr>
                </a:solidFill>
              </a:rPr>
              <a:t>».</a:t>
            </a:r>
          </a:p>
          <a:p>
            <a:r>
              <a:rPr lang="ru-RU" sz="2200" i="1" cap="none" dirty="0" smtClean="0">
                <a:solidFill>
                  <a:schemeClr val="accent5">
                    <a:lumMod val="75000"/>
                  </a:schemeClr>
                </a:solidFill>
              </a:rPr>
              <a:t>Жанр позиционируется </a:t>
            </a:r>
            <a:r>
              <a:rPr lang="ru-RU" sz="2200" i="1" cap="none" dirty="0" smtClean="0">
                <a:solidFill>
                  <a:srgbClr val="0D312A"/>
                </a:solidFill>
              </a:rPr>
              <a:t>как </a:t>
            </a:r>
            <a:r>
              <a:rPr lang="en-US" sz="2200" i="1" cap="none" dirty="0" smtClean="0">
                <a:solidFill>
                  <a:srgbClr val="0D312A"/>
                </a:solidFill>
              </a:rPr>
              <a:t>VIP-Punk-Decadence</a:t>
            </a:r>
            <a:r>
              <a:rPr lang="ru-RU" sz="2200" i="1" cap="none" dirty="0" smtClean="0">
                <a:solidFill>
                  <a:srgbClr val="0D312A"/>
                </a:solidFill>
              </a:rPr>
              <a:t>.</a:t>
            </a:r>
          </a:p>
          <a:p>
            <a:r>
              <a:rPr lang="ru-RU" sz="2200" i="1" cap="none" dirty="0" smtClean="0">
                <a:solidFill>
                  <a:schemeClr val="accent5">
                    <a:lumMod val="75000"/>
                  </a:schemeClr>
                </a:solidFill>
              </a:rPr>
              <a:t>Записано уже 9 </a:t>
            </a:r>
            <a:r>
              <a:rPr lang="ru-RU" sz="2200" i="1" cap="none" dirty="0">
                <a:solidFill>
                  <a:srgbClr val="0D312A"/>
                </a:solidFill>
              </a:rPr>
              <a:t>студийных </a:t>
            </a:r>
            <a:r>
              <a:rPr lang="ru-RU" sz="2200" i="1" cap="none" dirty="0" smtClean="0">
                <a:solidFill>
                  <a:srgbClr val="0D312A"/>
                </a:solidFill>
              </a:rPr>
              <a:t>альбомов,</a:t>
            </a:r>
          </a:p>
          <a:p>
            <a:r>
              <a:rPr lang="ru-RU" sz="2200" i="1" cap="none" dirty="0" smtClean="0">
                <a:solidFill>
                  <a:schemeClr val="accent5">
                    <a:lumMod val="75000"/>
                  </a:schemeClr>
                </a:solidFill>
              </a:rPr>
              <a:t>группа активно </a:t>
            </a:r>
            <a:r>
              <a:rPr lang="ru-RU" sz="2200" i="1" cap="none" dirty="0" smtClean="0">
                <a:solidFill>
                  <a:srgbClr val="0D312A"/>
                </a:solidFill>
              </a:rPr>
              <a:t>гастролирует.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8" y="1481328"/>
            <a:ext cx="3995899" cy="282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7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9686" y="6310087"/>
            <a:ext cx="9448800" cy="6858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rgbClr val="FF0000"/>
                </a:solidFill>
              </a:rPr>
              <a:t>•</a:t>
            </a:r>
            <a:r>
              <a:rPr lang="en-US" sz="3200" i="1" dirty="0" smtClean="0">
                <a:solidFill>
                  <a:srgbClr val="FF0000"/>
                </a:solidFill>
              </a:rPr>
              <a:t> live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86804" y="377267"/>
            <a:ext cx="7641909" cy="12503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cap="none" dirty="0" smtClean="0">
                <a:solidFill>
                  <a:schemeClr val="accent6">
                    <a:lumMod val="75000"/>
                  </a:schemeClr>
                </a:solidFill>
              </a:rPr>
              <a:t>«Гагарин, я вас любила»</a:t>
            </a:r>
          </a:p>
          <a:p>
            <a:pPr algn="ctr"/>
            <a:r>
              <a:rPr lang="ru-RU" sz="2400" i="1" cap="none" dirty="0" smtClean="0">
                <a:solidFill>
                  <a:schemeClr val="accent6">
                    <a:lumMod val="75000"/>
                  </a:schemeClr>
                </a:solidFill>
              </a:rPr>
              <a:t>группа «</a:t>
            </a:r>
            <a:r>
              <a:rPr lang="ru-RU" sz="2400" i="1" cap="none" dirty="0" err="1" smtClean="0">
                <a:solidFill>
                  <a:schemeClr val="accent6">
                    <a:lumMod val="75000"/>
                  </a:schemeClr>
                </a:solidFill>
              </a:rPr>
              <a:t>Ундервуд</a:t>
            </a:r>
            <a:r>
              <a:rPr lang="ru-RU" sz="2400" i="1" cap="none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05529" y="1627633"/>
            <a:ext cx="8010271" cy="4197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400" i="1" cap="none" dirty="0" err="1" smtClean="0">
                <a:solidFill>
                  <a:schemeClr val="accent5">
                    <a:lumMod val="75000"/>
                  </a:schemeClr>
                </a:solidFill>
              </a:rPr>
              <a:t>Ундервуд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» – российская/украинская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рок-группа, основанная в 1995 году в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Симферополе.</a:t>
            </a:r>
            <a:endParaRPr lang="ru-RU" sz="2000" i="1" cap="none" dirty="0">
              <a:solidFill>
                <a:srgbClr val="0D312A"/>
              </a:solidFill>
            </a:endParaRPr>
          </a:p>
          <a:p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Максим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и Володя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познакомились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Крымском мединституте.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Их объединила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любовь к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кино, ещё обоим нравилась музыка Тома </a:t>
            </a:r>
            <a:r>
              <a:rPr lang="ru-RU" sz="2400" i="1" cap="none" dirty="0" err="1" smtClean="0">
                <a:solidFill>
                  <a:schemeClr val="accent5">
                    <a:lumMod val="75000"/>
                  </a:schemeClr>
                </a:solidFill>
              </a:rPr>
              <a:t>Уэйтса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i="1" cap="none" dirty="0" smtClean="0">
                <a:solidFill>
                  <a:schemeClr val="accent5">
                    <a:lumMod val="75000"/>
                  </a:schemeClr>
                </a:solidFill>
              </a:rPr>
              <a:t>The Doors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, Вертинского, Воплей </a:t>
            </a:r>
            <a:r>
              <a:rPr lang="ru-RU" sz="2400" i="1" cap="none" dirty="0" err="1">
                <a:solidFill>
                  <a:schemeClr val="accent5">
                    <a:lumMod val="75000"/>
                  </a:schemeClr>
                </a:solidFill>
              </a:rPr>
              <a:t>Видоплясова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Аквариума и </a:t>
            </a:r>
            <a:r>
              <a:rPr lang="ru-RU" sz="2400" i="1" cap="none" dirty="0" err="1" smtClean="0">
                <a:solidFill>
                  <a:schemeClr val="accent5">
                    <a:lumMod val="75000"/>
                  </a:schemeClr>
                </a:solidFill>
              </a:rPr>
              <a:t>АукцЫона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Первый состав выступал на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крыше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поликлиники, </a:t>
            </a:r>
            <a:r>
              <a:rPr lang="ru-RU" sz="2400" i="1" cap="none" dirty="0">
                <a:solidFill>
                  <a:schemeClr val="accent5">
                    <a:lumMod val="75000"/>
                  </a:schemeClr>
                </a:solidFill>
              </a:rPr>
              <a:t>что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вызвало небольшой скандал.</a:t>
            </a:r>
          </a:p>
          <a:p>
            <a:endParaRPr lang="ru-RU" sz="2400" i="1" cap="none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Поработав психиатром и анестезиологом, ребята вернулись к музыке, написали </a:t>
            </a:r>
            <a:r>
              <a:rPr lang="ru-RU" sz="2400" i="1" cap="none" dirty="0" smtClean="0">
                <a:solidFill>
                  <a:srgbClr val="0D312A"/>
                </a:solidFill>
              </a:rPr>
              <a:t>много </a:t>
            </a:r>
            <a:r>
              <a:rPr lang="ru-RU" sz="2400" i="1" cap="none" dirty="0" smtClean="0">
                <a:solidFill>
                  <a:schemeClr val="accent5">
                    <a:lumMod val="75000"/>
                  </a:schemeClr>
                </a:solidFill>
              </a:rPr>
              <a:t>своих песен, поют их и </a:t>
            </a:r>
            <a:r>
              <a:rPr lang="ru-RU" sz="2400" i="1" cap="none" dirty="0" smtClean="0">
                <a:solidFill>
                  <a:srgbClr val="0D312A"/>
                </a:solidFill>
              </a:rPr>
              <a:t>гастролируют по миру…</a:t>
            </a:r>
          </a:p>
        </p:txBody>
      </p:sp>
      <p:pic>
        <p:nvPicPr>
          <p:cNvPr id="1028" name="Picture 4" descr="http://img08.rl0.ru/afisha/e560x-q80i/s1.afisha.net/MediaStorage/71/62/455bb18ccc4649c39afe6d22627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8638"/>
            <a:ext cx="4105529" cy="246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96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482</TotalTime>
  <Words>1627</Words>
  <Application>Microsoft Office PowerPoint</Application>
  <PresentationFormat>Широкоэкранный</PresentationFormat>
  <Paragraphs>189</Paragraphs>
  <Slides>21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След самолета</vt:lpstr>
      <vt:lpstr>смический нцерт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нец нцерта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смический нцерт</dc:title>
  <dc:creator>Petya</dc:creator>
  <cp:lastModifiedBy>Petya</cp:lastModifiedBy>
  <cp:revision>71</cp:revision>
  <dcterms:created xsi:type="dcterms:W3CDTF">2018-06-17T10:44:39Z</dcterms:created>
  <dcterms:modified xsi:type="dcterms:W3CDTF">2018-07-20T19:19:31Z</dcterms:modified>
</cp:coreProperties>
</file>