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sldIdLst>
    <p:sldId id="256" r:id="rId2"/>
    <p:sldId id="258" r:id="rId3"/>
    <p:sldId id="259" r:id="rId4"/>
    <p:sldId id="260" r:id="rId5"/>
    <p:sldId id="265" r:id="rId6"/>
    <p:sldId id="262" r:id="rId7"/>
    <p:sldId id="257" r:id="rId8"/>
    <p:sldId id="261" r:id="rId9"/>
    <p:sldId id="302" r:id="rId10"/>
    <p:sldId id="263" r:id="rId11"/>
    <p:sldId id="264" r:id="rId12"/>
    <p:sldId id="289" r:id="rId13"/>
    <p:sldId id="266" r:id="rId14"/>
    <p:sldId id="267" r:id="rId15"/>
    <p:sldId id="268" r:id="rId16"/>
    <p:sldId id="291" r:id="rId17"/>
    <p:sldId id="292" r:id="rId18"/>
    <p:sldId id="293" r:id="rId19"/>
    <p:sldId id="294" r:id="rId20"/>
    <p:sldId id="295" r:id="rId21"/>
    <p:sldId id="296" r:id="rId22"/>
    <p:sldId id="303" r:id="rId23"/>
    <p:sldId id="297" r:id="rId24"/>
    <p:sldId id="298" r:id="rId25"/>
    <p:sldId id="299" r:id="rId26"/>
    <p:sldId id="300" r:id="rId27"/>
    <p:sldId id="301" r:id="rId28"/>
    <p:sldId id="270" r:id="rId29"/>
    <p:sldId id="271" r:id="rId30"/>
    <p:sldId id="272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2" r:id="rId39"/>
    <p:sldId id="283" r:id="rId40"/>
    <p:sldId id="284" r:id="rId41"/>
    <p:sldId id="285" r:id="rId42"/>
    <p:sldId id="286" r:id="rId43"/>
    <p:sldId id="28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837"/>
    <a:srgbClr val="641A26"/>
    <a:srgbClr val="731872"/>
    <a:srgbClr val="9420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4"/>
  </p:normalViewPr>
  <p:slideViewPr>
    <p:cSldViewPr snapToGrid="0" snapToObjects="1">
      <p:cViewPr>
        <p:scale>
          <a:sx n="90" d="100"/>
          <a:sy n="90" d="100"/>
        </p:scale>
        <p:origin x="89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01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6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0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73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6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8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8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7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861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1377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3474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Relationship Id="rId3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.png"/><Relationship Id="rId11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.jpg"/><Relationship Id="rId9" Type="http://schemas.openxmlformats.org/officeDocument/2006/relationships/image" Target="../media/image11.png"/><Relationship Id="rId10" Type="http://schemas.openxmlformats.org/officeDocument/2006/relationships/image" Target="../media/image3.png"/><Relationship Id="rId11" Type="http://schemas.openxmlformats.org/officeDocument/2006/relationships/image" Target="../media/image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12.png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video" Target="../media/media7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3.png"/><Relationship Id="rId10" Type="http://schemas.openxmlformats.org/officeDocument/2006/relationships/image" Target="../media/image1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microsoft.com/office/2007/relationships/media" Target="../media/media7.mp4"/><Relationship Id="rId6" Type="http://schemas.openxmlformats.org/officeDocument/2006/relationships/video" Target="../media/media7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.jpg"/><Relationship Id="rId9" Type="http://schemas.openxmlformats.org/officeDocument/2006/relationships/image" Target="../media/image16.png"/><Relationship Id="rId10" Type="http://schemas.openxmlformats.org/officeDocument/2006/relationships/image" Target="../media/image3.png"/><Relationship Id="rId11" Type="http://schemas.openxmlformats.org/officeDocument/2006/relationships/image" Target="../media/image15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17.png"/><Relationship Id="rId8" Type="http://schemas.openxmlformats.org/officeDocument/2006/relationships/image" Target="../media/image3.png"/><Relationship Id="rId9" Type="http://schemas.openxmlformats.org/officeDocument/2006/relationships/image" Target="../media/image18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18.png"/><Relationship Id="rId1" Type="http://schemas.microsoft.com/office/2007/relationships/media" Target="../media/media9.mp3"/><Relationship Id="rId2" Type="http://schemas.openxmlformats.org/officeDocument/2006/relationships/audio" Target="../media/media9.mp3"/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7" Type="http://schemas.openxmlformats.org/officeDocument/2006/relationships/image" Target="../media/image23.png"/><Relationship Id="rId8" Type="http://schemas.openxmlformats.org/officeDocument/2006/relationships/image" Target="../media/image3.png"/><Relationship Id="rId9" Type="http://schemas.openxmlformats.org/officeDocument/2006/relationships/image" Target="../media/image18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video" Target="../media/media7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7" Type="http://schemas.openxmlformats.org/officeDocument/2006/relationships/image" Target="../media/image3.png"/><Relationship Id="rId8" Type="http://schemas.openxmlformats.org/officeDocument/2006/relationships/image" Target="../media/image1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7" Type="http://schemas.openxmlformats.org/officeDocument/2006/relationships/image" Target="../media/image3.png"/><Relationship Id="rId8" Type="http://schemas.openxmlformats.org/officeDocument/2006/relationships/image" Target="../media/image18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4" Type="http://schemas.openxmlformats.org/officeDocument/2006/relationships/video" Target="../media/media7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24.jpg"/><Relationship Id="rId7" Type="http://schemas.openxmlformats.org/officeDocument/2006/relationships/image" Target="../media/image3.png"/><Relationship Id="rId8" Type="http://schemas.openxmlformats.org/officeDocument/2006/relationships/image" Target="../media/image15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5.jpg"/><Relationship Id="rId5" Type="http://schemas.openxmlformats.org/officeDocument/2006/relationships/image" Target="../media/image26.gif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7" Type="http://schemas.openxmlformats.org/officeDocument/2006/relationships/image" Target="../media/image3.png"/><Relationship Id="rId8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Интеллект</a:t>
            </a:r>
            <a:r>
              <a:rPr lang="en-US" dirty="0" smtClean="0">
                <a:latin typeface="DS Arabic" charset="0"/>
                <a:ea typeface="DS Arabic" charset="0"/>
                <a:cs typeface="DS Arabic" charset="0"/>
              </a:rPr>
              <a:t>-</a:t>
            </a:r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игра</a:t>
            </a:r>
            <a:r>
              <a:rPr lang="en-US" dirty="0">
                <a:latin typeface="DS Arabic" charset="0"/>
                <a:ea typeface="DS Arabic" charset="0"/>
                <a:cs typeface="DS Arabic" charset="0"/>
              </a:rPr>
              <a:t/>
            </a:r>
            <a:br>
              <a:rPr lang="en-US" dirty="0">
                <a:latin typeface="DS Arabic" charset="0"/>
                <a:ea typeface="DS Arabic" charset="0"/>
                <a:cs typeface="DS Arabic" charset="0"/>
              </a:rPr>
            </a:br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«мудрецы востока»</a:t>
            </a:r>
            <a:endParaRPr lang="ru-RU" dirty="0"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690038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Хор «Веснянка»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Август 2020</a:t>
            </a:r>
          </a:p>
        </p:txBody>
      </p:sp>
      <p:pic>
        <p:nvPicPr>
          <p:cNvPr id="4" name="Арабская Этническ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0" y="1049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7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7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7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7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1497"/>
                            </p:stCondLst>
                            <p:childTnLst>
                              <p:par>
                                <p:cTn id="19" presetID="3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3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3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3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3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ВОСЬМОЙ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Какие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два музыкальных произведения Грибоедова дошли до наших дней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?</a:t>
            </a:r>
          </a:p>
          <a:p>
            <a:pPr marL="0" indent="0"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Два вальса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б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Вальс и симфония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Оперетта и марш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г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Прелюдия и фуга</a:t>
            </a: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2575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ДЕВЯТЫЙ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Продолжите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фразу: </a:t>
            </a: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dirty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Вон </a:t>
            </a:r>
            <a:r>
              <a:rPr lang="ru-RU" sz="3500" b="1" i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из Москвы! </a:t>
            </a:r>
            <a:r>
              <a:rPr lang="en-US" sz="3500" b="1" i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ru-RU" sz="3500" b="1" i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юда</a:t>
            </a:r>
            <a:r>
              <a:rPr lang="ru-RU" sz="3500" b="1" i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ru-RU" sz="3500" b="1" i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я больше </a:t>
            </a:r>
            <a:r>
              <a:rPr lang="ru-RU" sz="3500" b="1" i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не</a:t>
            </a:r>
            <a:r>
              <a:rPr lang="mr-IN" sz="3500" b="1" i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…</a:t>
            </a:r>
            <a:endParaRPr lang="ru-RU" sz="3500" b="1" i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3795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14938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ДЕСЯТЫЙ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1414938"/>
            <a:ext cx="8907462" cy="4620102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Однажды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барон Мюнхгаузен увидел в книге рисунок удивительной птицы. "Как же должна петь такая прекрасная птица!" - подумал барон и отправился на ее поиски в арабские страны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.</a:t>
            </a:r>
          </a:p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Что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это за птица?</a:t>
            </a:r>
            <a:endParaRPr lang="ru-RU" sz="5000" b="1" spc="300" dirty="0">
              <a:solidFill>
                <a:schemeClr val="accent2">
                  <a:lumMod val="50000"/>
                </a:schemeClr>
              </a:solidFill>
              <a:latin typeface="Savoye LET Plain" charset="0"/>
              <a:ea typeface="Savoye LET Plain" charset="0"/>
              <a:cs typeface="Savoye LET Plain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2974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ОДИННАДЦАТЫЙ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 вы думаете, кого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называют </a:t>
            </a: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«кораблём пустыни»?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0831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ДВЕНАДЦАТЫЙ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900112" y="2014194"/>
            <a:ext cx="8377237" cy="4020846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Courier New" charset="0"/>
                <a:ea typeface="Courier New" charset="0"/>
                <a:cs typeface="Courier New" charset="0"/>
              </a:rPr>
              <a:t>Назовите </a:t>
            </a:r>
            <a:r>
              <a:rPr lang="ru-RU" sz="3600" b="1" dirty="0">
                <a:latin typeface="Courier New" charset="0"/>
                <a:ea typeface="Courier New" charset="0"/>
                <a:cs typeface="Courier New" charset="0"/>
              </a:rPr>
              <a:t>имена </a:t>
            </a:r>
            <a:r>
              <a:rPr lang="ru-RU" sz="3600" b="1" dirty="0" smtClean="0">
                <a:latin typeface="Courier New" charset="0"/>
                <a:ea typeface="Courier New" charset="0"/>
                <a:cs typeface="Courier New" charset="0"/>
              </a:rPr>
              <a:t>всех героев животных </a:t>
            </a:r>
            <a:r>
              <a:rPr lang="ru-RU" sz="3600" b="1" dirty="0">
                <a:latin typeface="Courier New" charset="0"/>
                <a:ea typeface="Courier New" charset="0"/>
                <a:cs typeface="Courier New" charset="0"/>
              </a:rPr>
              <a:t>из мультика </a:t>
            </a:r>
            <a:r>
              <a:rPr lang="ru-RU" sz="3600" b="1" dirty="0" smtClean="0">
                <a:latin typeface="Courier New" charset="0"/>
                <a:ea typeface="Courier New" charset="0"/>
                <a:cs typeface="Courier New" charset="0"/>
              </a:rPr>
              <a:t>Аладдин </a:t>
            </a:r>
            <a:r>
              <a:rPr lang="ru-RU" sz="3600" b="1" dirty="0">
                <a:latin typeface="Courier New" charset="0"/>
                <a:ea typeface="Courier New" charset="0"/>
                <a:cs typeface="Courier New" charset="0"/>
              </a:rPr>
              <a:t>от </a:t>
            </a:r>
            <a:r>
              <a:rPr lang="ru-RU" sz="3600" b="1" dirty="0" smtClean="0">
                <a:latin typeface="Courier New" charset="0"/>
                <a:ea typeface="Courier New" charset="0"/>
                <a:cs typeface="Courier New" charset="0"/>
              </a:rPr>
              <a:t>компании «</a:t>
            </a:r>
            <a:r>
              <a:rPr lang="en-US" sz="3600" b="1" dirty="0" smtClean="0">
                <a:latin typeface="Courier New" charset="0"/>
                <a:ea typeface="Courier New" charset="0"/>
                <a:cs typeface="Courier New" charset="0"/>
              </a:rPr>
              <a:t>Disney</a:t>
            </a:r>
            <a:r>
              <a:rPr lang="ru-RU" sz="3600" b="1" dirty="0" smtClean="0">
                <a:latin typeface="Courier New" charset="0"/>
                <a:ea typeface="Courier New" charset="0"/>
                <a:cs typeface="Courier New" charset="0"/>
              </a:rPr>
              <a:t>»</a:t>
            </a: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7863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Ну, а теперь </a:t>
            </a:r>
            <a:br>
              <a:rPr lang="ru-RU" dirty="0" smtClean="0">
                <a:latin typeface="DS Arabic" charset="0"/>
                <a:ea typeface="DS Arabic" charset="0"/>
                <a:cs typeface="DS Arabic" charset="0"/>
              </a:rPr>
            </a:br>
            <a:r>
              <a:rPr lang="ru-RU" sz="8800" dirty="0" smtClean="0">
                <a:latin typeface="DS Arabic" charset="0"/>
                <a:ea typeface="DS Arabic" charset="0"/>
                <a:cs typeface="DS Arabic" charset="0"/>
              </a:rPr>
              <a:t>ответы!</a:t>
            </a:r>
            <a:endParaRPr lang="ru-RU" sz="8800" dirty="0"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9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ПЕРВЫЙ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2103120"/>
            <a:ext cx="11001375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Как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по-арабски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 пишутся и читаются числа? 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3200" b="1" dirty="0" smtClean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лева направо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7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ВТОРОЙ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2103120"/>
            <a:ext cx="10815637" cy="3931920"/>
          </a:xfrm>
        </p:spPr>
        <p:txBody>
          <a:bodyPr vert="horz">
            <a:normAutofit/>
          </a:bodyPr>
          <a:lstStyle/>
          <a:p>
            <a:pPr marL="0" indent="0">
              <a:buFont typeface="Garamond" pitchFamily="18" charset="0"/>
              <a:buNone/>
            </a:pP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Какие из этих слов заимствованы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из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арабского языка? </a:t>
            </a:r>
          </a:p>
          <a:p>
            <a:pPr marL="0" indent="0">
              <a:buFont typeface="Garamond" pitchFamily="18" charset="0"/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Font typeface="Garamond" pitchFamily="18" charset="0"/>
              <a:buNone/>
            </a:pP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Алгебра, химия, шифр,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магазин,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халва, баклажан</a:t>
            </a:r>
            <a:endParaRPr lang="ru-RU" sz="2000" spc="-150" dirty="0"/>
          </a:p>
        </p:txBody>
      </p:sp>
    </p:spTree>
    <p:extLst>
      <p:ext uri="{BB962C8B-B14F-4D97-AF65-F5344CB8AC3E}">
        <p14:creationId xmlns:p14="http://schemas.microsoft.com/office/powerpoint/2010/main" val="9187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ТРЕТИЙ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2103120"/>
            <a:ext cx="11058525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Животные с каким количеством горбов входят в род Верблюды?</a:t>
            </a: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Одногорбые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Двугорбые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ЧЕТВЕРТЫЙ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2103119"/>
            <a:ext cx="11272837" cy="4226243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Что из этого было изобретено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древними </a:t>
            </a:r>
            <a:r>
              <a:rPr lang="en-US" sz="2800" b="1" dirty="0" err="1">
                <a:latin typeface="Courier New" charset="0"/>
                <a:ea typeface="Courier New" charset="0"/>
                <a:cs typeface="Courier New" charset="0"/>
              </a:rPr>
              <a:t>ш</a:t>
            </a:r>
            <a:r>
              <a:rPr lang="ru-RU" sz="2800" b="1" dirty="0" err="1" smtClean="0">
                <a:latin typeface="Courier New" charset="0"/>
                <a:ea typeface="Courier New" charset="0"/>
                <a:cs typeface="Courier New" charset="0"/>
              </a:rPr>
              <a:t>умерами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?</a:t>
            </a:r>
            <a:endParaRPr lang="en-US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Календарь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Письменность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3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ЭТАП</a:t>
            </a:r>
            <a:br>
              <a:rPr lang="ru-RU" dirty="0" smtClean="0">
                <a:latin typeface="DS Arabic" charset="0"/>
                <a:ea typeface="DS Arabic" charset="0"/>
                <a:cs typeface="DS Arabic" charset="0"/>
              </a:rPr>
            </a:br>
            <a:r>
              <a:rPr lang="ru-RU" sz="9600" dirty="0" smtClean="0">
                <a:latin typeface="DS Arabic" charset="0"/>
                <a:ea typeface="DS Arabic" charset="0"/>
                <a:cs typeface="DS Arabic" charset="0"/>
              </a:rPr>
              <a:t>РАЗМИНКА</a:t>
            </a:r>
            <a:endParaRPr lang="ru-RU" dirty="0"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9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57200" y="2103120"/>
            <a:ext cx="11215688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Выберите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верные утверждения об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Иране:</a:t>
            </a: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lvl="0"/>
            <a:endParaRPr lang="en-US" sz="2000" b="1" u="sng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стране лишь одна судоходная река —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Карун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Столица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Ирана находится в предгорьях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Эльбурса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ШЕСТОЙ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1053941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Какое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рельефное образование преобладает на территории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Ирана?</a:t>
            </a:r>
          </a:p>
          <a:p>
            <a:pPr marL="0" indent="0">
              <a:buNone/>
            </a:pPr>
            <a:endParaRPr lang="en-US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Иранское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нагорье</a:t>
            </a: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СЕДЬМОЙ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2103120"/>
            <a:ext cx="10872787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Как на персидский язык переводится «вереница, череда»?</a:t>
            </a:r>
          </a:p>
          <a:p>
            <a:pPr marL="0" indent="0">
              <a:buNone/>
            </a:pP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Караван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ВОСЬМОЙ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1053941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Какие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два музыкальных произведения Грибоедова дошли до наших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дней?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en-US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Два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вальса</a:t>
            </a: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ДЕВЯТЫЙ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1053941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Продолжите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фразу: </a:t>
            </a: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None/>
            </a:pPr>
            <a:r>
              <a:rPr lang="ru-RU" sz="3500" b="1" i="1" dirty="0" smtClean="0">
                <a:latin typeface="Courier New" charset="0"/>
                <a:ea typeface="Courier New" charset="0"/>
                <a:cs typeface="Courier New" charset="0"/>
              </a:rPr>
              <a:t>Вон </a:t>
            </a:r>
            <a:r>
              <a:rPr lang="ru-RU" sz="3500" b="1" i="1" dirty="0">
                <a:latin typeface="Courier New" charset="0"/>
                <a:ea typeface="Courier New" charset="0"/>
                <a:cs typeface="Courier New" charset="0"/>
              </a:rPr>
              <a:t>из Москвы! </a:t>
            </a:r>
            <a:r>
              <a:rPr lang="en-US" sz="3500" b="1" i="1" dirty="0" smtClean="0">
                <a:latin typeface="Courier New" charset="0"/>
                <a:ea typeface="Courier New" charset="0"/>
                <a:cs typeface="Courier New" charset="0"/>
              </a:rPr>
              <a:t>C</a:t>
            </a:r>
            <a:r>
              <a:rPr lang="ru-RU" sz="3500" b="1" i="1" dirty="0" err="1" smtClean="0">
                <a:latin typeface="Courier New" charset="0"/>
                <a:ea typeface="Courier New" charset="0"/>
                <a:cs typeface="Courier New" charset="0"/>
              </a:rPr>
              <a:t>юда</a:t>
            </a:r>
            <a:r>
              <a:rPr lang="ru-RU" sz="3500" b="1" i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ru-RU" sz="3500" b="1" i="1" dirty="0">
                <a:latin typeface="Courier New" charset="0"/>
                <a:ea typeface="Courier New" charset="0"/>
                <a:cs typeface="Courier New" charset="0"/>
              </a:rPr>
              <a:t>я больше </a:t>
            </a:r>
            <a:r>
              <a:rPr lang="ru-RU" sz="3500" b="1" i="1" dirty="0" smtClean="0">
                <a:latin typeface="Courier New" charset="0"/>
                <a:ea typeface="Courier New" charset="0"/>
                <a:cs typeface="Courier New" charset="0"/>
              </a:rPr>
              <a:t>не</a:t>
            </a:r>
            <a:r>
              <a:rPr lang="mr-IN" sz="3500" b="1" i="1" dirty="0" smtClean="0">
                <a:latin typeface="Courier New" charset="0"/>
                <a:ea typeface="Courier New" charset="0"/>
                <a:cs typeface="Courier New" charset="0"/>
              </a:rPr>
              <a:t>…</a:t>
            </a:r>
            <a:endParaRPr lang="ru-RU" sz="3500" b="1" i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endParaRPr lang="en-US" sz="3500" b="1" i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Е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зд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ок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14938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ДЕСЯТЫЙ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7" y="1414938"/>
            <a:ext cx="10644187" cy="4620102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Однажды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барон Мюнхгаузен увидел в книге рисунок удивительной птицы. "Как же должна петь такая прекрасная птица!" - подумал барон и отправился на ее поиски в арабские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страны.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Что это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за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птица?</a:t>
            </a:r>
          </a:p>
          <a:p>
            <a:pPr marL="0" indent="0">
              <a:buNone/>
            </a:pPr>
            <a:endParaRPr lang="ru-RU" sz="3600" b="1" spc="300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4000" b="1" spc="300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Павлин</a:t>
            </a:r>
            <a:endParaRPr lang="ru-RU" sz="6000" b="1" spc="300" dirty="0">
              <a:solidFill>
                <a:schemeClr val="accent2">
                  <a:lumMod val="50000"/>
                </a:schemeClr>
              </a:solidFill>
              <a:latin typeface="Savoye LET Plain" charset="0"/>
              <a:ea typeface="Savoye LET Plain" charset="0"/>
              <a:cs typeface="Savoye LET Plain" charset="0"/>
            </a:endParaRPr>
          </a:p>
        </p:txBody>
      </p:sp>
      <p:pic>
        <p:nvPicPr>
          <p:cNvPr id="1026" name="Picture 2" descr="авлин, мультфиль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8" y="3382089"/>
            <a:ext cx="5576889" cy="32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6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ОДИННАДЦАТЫЙ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1053941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 вы думаете, кого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называют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«кораблём пустыни»?</a:t>
            </a:r>
          </a:p>
          <a:p>
            <a:pPr marL="0" indent="0">
              <a:buNone/>
            </a:pP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Так называют верблюдов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ДВЕНАДЦАТЫЙ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57199" y="2014194"/>
            <a:ext cx="11072813" cy="4020846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Назовите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имена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всех героев животных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из мультика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Аладдин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от 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компании «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Disney</a:t>
            </a: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».</a:t>
            </a:r>
          </a:p>
          <a:p>
            <a:pPr marL="0" indent="0">
              <a:buNone/>
            </a:pP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16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Обезьянка Абу, попугай Яго и тигр Раджа</a:t>
            </a:r>
          </a:p>
        </p:txBody>
      </p:sp>
    </p:spTree>
    <p:extLst>
      <p:ext uri="{BB962C8B-B14F-4D97-AF65-F5344CB8AC3E}">
        <p14:creationId xmlns:p14="http://schemas.microsoft.com/office/powerpoint/2010/main" val="5396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этап</a:t>
            </a:r>
            <a:br>
              <a:rPr lang="ru-RU" dirty="0" smtClean="0">
                <a:latin typeface="DS Arabic" charset="0"/>
                <a:ea typeface="DS Arabic" charset="0"/>
                <a:cs typeface="DS Arabic" charset="0"/>
              </a:rPr>
            </a:br>
            <a:r>
              <a:rPr lang="ru-RU" sz="8800" dirty="0" smtClean="0">
                <a:latin typeface="DS Arabic" charset="0"/>
                <a:ea typeface="DS Arabic" charset="0"/>
                <a:cs typeface="DS Arabic" charset="0"/>
              </a:rPr>
              <a:t>Фото-видео</a:t>
            </a:r>
            <a:endParaRPr lang="ru-RU" sz="8800" dirty="0"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3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342900"/>
            <a:ext cx="10058400" cy="13001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ПЕРВЫЙ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66800" y="1857375"/>
            <a:ext cx="10058400" cy="417766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называется эта порода кошек?</a:t>
            </a:r>
          </a:p>
          <a:p>
            <a:endParaRPr lang="ru-RU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26" y="2961632"/>
            <a:ext cx="4343400" cy="2443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4" y="2899849"/>
            <a:ext cx="4056064" cy="2566728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4371807"/>
            <a:ext cx="5114925" cy="240761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Moby - Honey [2020-07-23 204514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7075" y="992981"/>
            <a:ext cx="812800" cy="812800"/>
          </a:xfrm>
          <a:prstGeom prst="rect">
            <a:avLst/>
          </a:prstGeom>
        </p:spPr>
      </p:pic>
      <p:pic>
        <p:nvPicPr>
          <p:cNvPr id="2" name="3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21750" y="342900"/>
            <a:ext cx="2203450" cy="22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1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ПЕРВЫЙ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Как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по-арабски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 пишутся и читаются числа? </a:t>
            </a:r>
            <a:endParaRPr lang="ru-RU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0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справа налево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б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слева направо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по диагонали снизу слева направо вверх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	г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) сверху вниз</a:t>
            </a:r>
          </a:p>
          <a:p>
            <a:pPr marL="0" indent="0">
              <a:buNone/>
            </a:pPr>
            <a:endParaRPr lang="ru-RU" spc="-150" dirty="0"/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7330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1"/>
            <a:ext cx="10058400" cy="1314450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ВТОРОЙ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66800" y="1085851"/>
            <a:ext cx="10058400" cy="65722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называется этот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вид спорта 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родом из Персии?</a:t>
            </a:r>
            <a:endParaRPr lang="ru-RU" dirty="0"/>
          </a:p>
        </p:txBody>
      </p:sp>
      <p:pic>
        <p:nvPicPr>
          <p:cNvPr id="3" name="80 дней Перс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95326" y="1743075"/>
            <a:ext cx="6529388" cy="489704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Moby - Honey [2020-07-23 204514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2364" y="3132337"/>
            <a:ext cx="812800" cy="812800"/>
          </a:xfrm>
          <a:prstGeom prst="rect">
            <a:avLst/>
          </a:prstGeom>
        </p:spPr>
      </p:pic>
      <p:pic>
        <p:nvPicPr>
          <p:cNvPr id="2" name="30 сек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0328" y="2624536"/>
            <a:ext cx="227687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6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57174"/>
            <a:ext cx="10058400" cy="14144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ТРЕ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ТИЙ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1513" y="1671637"/>
            <a:ext cx="10453687" cy="477202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Сколько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лошадей на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картинке?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2378585"/>
            <a:ext cx="5462588" cy="406507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Moby - Honey [2020-07-23 204514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8075" y="1633792"/>
            <a:ext cx="812800" cy="812800"/>
          </a:xfrm>
          <a:prstGeom prst="rect">
            <a:avLst/>
          </a:prstGeom>
        </p:spPr>
      </p:pic>
      <p:pic>
        <p:nvPicPr>
          <p:cNvPr id="2" name="3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1468" y="1253585"/>
            <a:ext cx="2386014" cy="23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9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57174"/>
            <a:ext cx="10058400" cy="1300165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ЧЕТВРЕТЫЙ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1514" y="1257300"/>
            <a:ext cx="8215312" cy="548639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 Иране по традиции у каждой входной двери есть две абсолютно разных ручки-звонка. Одна ручка напоминает молоточек, другая обычно оформлена в виде кольца или полумесяца. Для чего?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3540124"/>
            <a:ext cx="4805363" cy="320357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11" y="3540124"/>
            <a:ext cx="4898434" cy="320357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Moby - Honey [2020-07-23 20513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9156" y="1285877"/>
            <a:ext cx="812800" cy="812800"/>
          </a:xfrm>
          <a:prstGeom prst="rect">
            <a:avLst/>
          </a:prstGeom>
        </p:spPr>
      </p:pic>
      <p:pic>
        <p:nvPicPr>
          <p:cNvPr id="8" name="45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3982" y="796925"/>
            <a:ext cx="2316163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114300"/>
            <a:ext cx="10058400" cy="885825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ЯТЫЙ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1514" y="1000125"/>
            <a:ext cx="8843962" cy="574357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называется этот балет и какой композитор его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написал?</a:t>
            </a:r>
            <a:endParaRPr lang="ru-RU" dirty="0"/>
          </a:p>
        </p:txBody>
      </p:sp>
      <p:pic>
        <p:nvPicPr>
          <p:cNvPr id="7" name="Шахереза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2302" y="1757363"/>
            <a:ext cx="6648448" cy="498633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Moby - Honey [2020-07-23 205131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9365" y="3423443"/>
            <a:ext cx="812800" cy="812800"/>
          </a:xfrm>
          <a:prstGeom prst="rect">
            <a:avLst/>
          </a:prstGeom>
        </p:spPr>
      </p:pic>
      <p:pic>
        <p:nvPicPr>
          <p:cNvPr id="3" name="45 сек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8153" y="3018631"/>
            <a:ext cx="2435224" cy="2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171450"/>
            <a:ext cx="10058400" cy="1143000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ШЕ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СТОЙ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1513" y="1314449"/>
            <a:ext cx="10453687" cy="542924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Первое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упоминание об обуви на каблуках относится к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IX-X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веку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нашей эры. Такие туфли впервые начали носить в персидской армии! Каким воинам понадобились такие каблуки?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0845"/>
            <a:ext cx="7242175" cy="370285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Moby - Honey [2020-07-23 205333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1093" y="3622673"/>
            <a:ext cx="812800" cy="812800"/>
          </a:xfrm>
          <a:prstGeom prst="rect">
            <a:avLst/>
          </a:prstGeom>
        </p:spPr>
      </p:pic>
      <p:pic>
        <p:nvPicPr>
          <p:cNvPr id="3" name="6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4330" y="3214283"/>
            <a:ext cx="2557868" cy="25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55008"/>
            <a:ext cx="10058400" cy="987981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СЕДЬМОЙ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2939" y="1042989"/>
            <a:ext cx="10482262" cy="570071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называются эти восточные сладости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?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 1.					  2.</a:t>
            </a:r>
          </a:p>
          <a:p>
            <a:pPr marL="0" indent="0">
              <a:buNone/>
            </a:pPr>
            <a:endParaRPr lang="ru-RU" sz="2800" dirty="0">
              <a:solidFill>
                <a:schemeClr val="accent5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2800" dirty="0">
              <a:solidFill>
                <a:schemeClr val="accent5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3.					  4. 	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83" y="1604407"/>
            <a:ext cx="3405188" cy="226785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70" y="1625489"/>
            <a:ext cx="3952875" cy="226785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4081489"/>
            <a:ext cx="3803157" cy="266221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70" y="4086224"/>
            <a:ext cx="3786188" cy="265747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Moby - Honey [2020-07-23 205333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7182" y="4887914"/>
            <a:ext cx="812800" cy="812800"/>
          </a:xfrm>
          <a:prstGeom prst="rect">
            <a:avLst/>
          </a:prstGeom>
        </p:spPr>
      </p:pic>
      <p:pic>
        <p:nvPicPr>
          <p:cNvPr id="2" name="6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65718" y="4404730"/>
            <a:ext cx="2015728" cy="2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1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57174"/>
            <a:ext cx="10058400" cy="1414463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ВОСЬМОЙ</a:t>
            </a:r>
            <a:endParaRPr lang="ru-RU" sz="6600" dirty="0">
              <a:solidFill>
                <a:schemeClr val="tx1">
                  <a:lumMod val="75000"/>
                  <a:lumOff val="25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1514" y="1671637"/>
            <a:ext cx="8451056" cy="477202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Иране есть место, которое называется "Пылающая гора". Почему возникает такое явление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? </a:t>
            </a:r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0571"/>
            <a:ext cx="5543549" cy="37030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Moby - Honey [2020-07-23 205333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7485" y="3145630"/>
            <a:ext cx="812800" cy="812800"/>
          </a:xfrm>
          <a:prstGeom prst="rect">
            <a:avLst/>
          </a:prstGeom>
        </p:spPr>
      </p:pic>
      <p:pic>
        <p:nvPicPr>
          <p:cNvPr id="3" name="6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2570" y="2600325"/>
            <a:ext cx="2293144" cy="22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DS Arabic" charset="0"/>
                <a:ea typeface="DS Arabic" charset="0"/>
                <a:cs typeface="DS Arabic" charset="0"/>
              </a:rPr>
              <a:t>этап</a:t>
            </a:r>
            <a:r>
              <a:rPr lang="en-US" sz="13800" dirty="0" smtClean="0">
                <a:latin typeface="DS Arabic" charset="0"/>
                <a:ea typeface="DS Arabic" charset="0"/>
                <a:cs typeface="DS Arabic" charset="0"/>
              </a:rPr>
              <a:t/>
            </a:r>
            <a:br>
              <a:rPr lang="en-US" sz="13800" dirty="0" smtClean="0">
                <a:latin typeface="DS Arabic" charset="0"/>
                <a:ea typeface="DS Arabic" charset="0"/>
                <a:cs typeface="DS Arabic" charset="0"/>
              </a:rPr>
            </a:br>
            <a:r>
              <a:rPr lang="en-US" sz="13800" dirty="0" smtClean="0">
                <a:latin typeface="DS Arabic" charset="0"/>
                <a:ea typeface="DS Arabic" charset="0"/>
                <a:cs typeface="DS Arabic" charset="0"/>
              </a:rPr>
              <a:t>Die hard</a:t>
            </a:r>
            <a:endParaRPr lang="ru-RU" sz="13800" dirty="0"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Мусульманский - Традиционная Арабск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2063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ВОПРОС</a:t>
            </a:r>
            <a:r>
              <a:rPr lang="ru-RU" sz="8000" dirty="0">
                <a:solidFill>
                  <a:srgbClr val="942092"/>
                </a:solidFill>
                <a:latin typeface="DS Arabic" charset="0"/>
                <a:ea typeface="DS Arabic" charset="0"/>
                <a:cs typeface="DS Arabic" charset="0"/>
              </a:rPr>
              <a:t> </a:t>
            </a:r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ПЕРВЫЙ</a:t>
            </a: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328613" y="2014194"/>
            <a:ext cx="8178799" cy="4020846"/>
          </a:xfrm>
        </p:spPr>
        <p:txBody>
          <a:bodyPr vert="horz">
            <a:normAutofit/>
          </a:bodyPr>
          <a:lstStyle/>
          <a:p>
            <a:pPr marL="0" indent="0">
              <a:buFont typeface="Garamond" pitchFamily="18" charset="0"/>
              <a:buNone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 сказке "Старик Хоттабыч" главный герой - арабский маг и волшебник </a:t>
            </a:r>
            <a:r>
              <a:rPr lang="ru-RU" sz="3400" dirty="0" err="1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Гасан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ru-RU" sz="3400" dirty="0" err="1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Абдуррахман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ибн </a:t>
            </a:r>
            <a:r>
              <a:rPr lang="ru-RU" sz="3400" dirty="0" err="1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Хоттаб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. </a:t>
            </a:r>
            <a:endParaRPr lang="ru-RU" sz="3400" dirty="0" smtClean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Font typeface="Garamond" pitchFamily="18" charset="0"/>
              <a:buNone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Font typeface="Garamond" pitchFamily="18" charset="0"/>
              <a:buNone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Что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значит "ибн" по-арабски?</a:t>
            </a:r>
            <a:endParaRPr lang="en-US" sz="3400" dirty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3" name="Placebo - Taste In Man [2020-07-23 201728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8056" y="3211817"/>
            <a:ext cx="812800" cy="812800"/>
          </a:xfrm>
          <a:prstGeom prst="rect">
            <a:avLst/>
          </a:prstGeom>
        </p:spPr>
      </p:pic>
      <p:pic>
        <p:nvPicPr>
          <p:cNvPr id="2" name="3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7462" y="2271223"/>
            <a:ext cx="2693988" cy="2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385764"/>
            <a:ext cx="10058400" cy="1262326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ВОПРОС</a:t>
            </a:r>
            <a:r>
              <a:rPr lang="ru-RU" sz="8000" dirty="0">
                <a:solidFill>
                  <a:srgbClr val="942092"/>
                </a:solidFill>
                <a:latin typeface="DS Arabic" charset="0"/>
                <a:ea typeface="DS Arabic" charset="0"/>
                <a:cs typeface="DS Arabic" charset="0"/>
              </a:rPr>
              <a:t> </a:t>
            </a:r>
            <a:r>
              <a:rPr lang="ru-RU" sz="8000" dirty="0" smtClean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ВТОРОЙ</a:t>
            </a:r>
            <a:endParaRPr lang="ru-RU" sz="8000" dirty="0">
              <a:solidFill>
                <a:srgbClr val="731872"/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42913" y="1648089"/>
            <a:ext cx="8358187" cy="4766999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Даны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арабские слова, записанные русскими буквами:</a:t>
            </a:r>
          </a:p>
          <a:p>
            <a:pPr lvl="1"/>
            <a:r>
              <a:rPr lang="ru-RU" sz="3400" dirty="0" err="1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Тафтаху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– 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"ты открываешь"</a:t>
            </a:r>
          </a:p>
          <a:p>
            <a:pPr lvl="1"/>
            <a:r>
              <a:rPr lang="ru-RU" sz="3400" dirty="0" err="1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йафтахууна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–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"они открывают"</a:t>
            </a:r>
          </a:p>
          <a:p>
            <a:pPr lvl="1"/>
            <a:r>
              <a:rPr lang="ru-RU" sz="3400" dirty="0" err="1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йафтаху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 –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"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он открывает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"</a:t>
            </a:r>
          </a:p>
          <a:p>
            <a:pPr lvl="1"/>
            <a:endParaRPr lang="ru-RU" sz="3400" dirty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с арабского языка переводится слово 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тафтахууна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?</a:t>
            </a:r>
          </a:p>
          <a:p>
            <a:pPr marL="0" indent="0">
              <a:buNone/>
            </a:pPr>
            <a:endParaRPr lang="en-US" sz="3600" dirty="0" smtClean="0">
              <a:solidFill>
                <a:srgbClr val="8D2837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4" name="Placebo - Taste In Man [2020-07-23 201256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8675" y="2526639"/>
            <a:ext cx="812800" cy="812800"/>
          </a:xfrm>
          <a:prstGeom prst="rect">
            <a:avLst/>
          </a:prstGeom>
        </p:spPr>
      </p:pic>
      <p:pic>
        <p:nvPicPr>
          <p:cNvPr id="2" name="45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0468" y="2044832"/>
            <a:ext cx="2589213" cy="25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ВТОРОЙ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215312" cy="3931920"/>
          </a:xfrm>
        </p:spPr>
        <p:txBody>
          <a:bodyPr vert="horz">
            <a:normAutofit/>
          </a:bodyPr>
          <a:lstStyle/>
          <a:p>
            <a:pPr marL="0" indent="0">
              <a:buFont typeface="Garamond" pitchFamily="18" charset="0"/>
              <a:buNone/>
            </a:pP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Какие из этих слов </a:t>
            </a:r>
            <a:r>
              <a:rPr lang="ru-RU" sz="3200" b="1">
                <a:latin typeface="Courier New" charset="0"/>
                <a:ea typeface="Courier New" charset="0"/>
                <a:cs typeface="Courier New" charset="0"/>
              </a:rPr>
              <a:t>заимствованы </a:t>
            </a:r>
            <a:r>
              <a:rPr lang="ru-RU" sz="3200" b="1" smtClean="0">
                <a:latin typeface="Courier New" charset="0"/>
                <a:ea typeface="Courier New" charset="0"/>
                <a:cs typeface="Courier New" charset="0"/>
              </a:rPr>
              <a:t>из </a:t>
            </a:r>
            <a:r>
              <a:rPr lang="ru-RU" sz="3200" b="1" dirty="0">
                <a:latin typeface="Courier New" charset="0"/>
                <a:ea typeface="Courier New" charset="0"/>
                <a:cs typeface="Courier New" charset="0"/>
              </a:rPr>
              <a:t>арабского языка? </a:t>
            </a:r>
          </a:p>
          <a:p>
            <a:pPr marL="0" indent="0">
              <a:buFont typeface="Garamond" pitchFamily="18" charset="0"/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Font typeface="Garamond" pitchFamily="18" charset="0"/>
              <a:buNone/>
            </a:pP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Алгебра, философия, биология,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химия,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шифр, кровать, магазин, халва, лимон, баклажан, сопрано, альт, бас</a:t>
            </a:r>
          </a:p>
          <a:p>
            <a:pPr marL="0" indent="0">
              <a:buNone/>
            </a:pPr>
            <a:endParaRPr lang="ru-RU" spc="-150" dirty="0"/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20828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385764"/>
            <a:ext cx="10058400" cy="1262326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ВОПРОС</a:t>
            </a:r>
            <a:r>
              <a:rPr lang="ru-RU" sz="8000" dirty="0">
                <a:solidFill>
                  <a:srgbClr val="942092"/>
                </a:solidFill>
                <a:latin typeface="DS Arabic" charset="0"/>
                <a:ea typeface="DS Arabic" charset="0"/>
                <a:cs typeface="DS Arabic" charset="0"/>
              </a:rPr>
              <a:t> </a:t>
            </a:r>
            <a:r>
              <a:rPr lang="ru-RU" sz="8000" dirty="0" smtClean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ТРЕТИЙ</a:t>
            </a:r>
            <a:endParaRPr lang="ru-RU" sz="8000" dirty="0">
              <a:solidFill>
                <a:srgbClr val="731872"/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885824" y="2342434"/>
            <a:ext cx="7486651" cy="4072654"/>
          </a:xfrm>
        </p:spPr>
        <p:txBody>
          <a:bodyPr vert="horz"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Из </a:t>
            </a: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чего, </a:t>
            </a:r>
            <a:r>
              <a:rPr lang="ru-RU" sz="48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согласно эпосу </a:t>
            </a:r>
            <a:r>
              <a:rPr lang="ru-RU" sz="48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шумеров, </a:t>
            </a:r>
            <a:r>
              <a:rPr lang="ru-RU" sz="48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боги делали людей?</a:t>
            </a:r>
          </a:p>
          <a:p>
            <a:pPr marL="0" indent="0">
              <a:buNone/>
            </a:pPr>
            <a:endParaRPr lang="en-US" sz="3400" dirty="0" smtClean="0">
              <a:solidFill>
                <a:srgbClr val="8D2837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3" name="Placebo - Taste In Man [2020-07-23 201728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4764" y="2660650"/>
            <a:ext cx="812800" cy="812800"/>
          </a:xfrm>
          <a:prstGeom prst="rect">
            <a:avLst/>
          </a:prstGeom>
        </p:spPr>
      </p:pic>
      <p:pic>
        <p:nvPicPr>
          <p:cNvPr id="2" name="3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7949" y="2210235"/>
            <a:ext cx="2526429" cy="252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385764"/>
            <a:ext cx="10058400" cy="1262326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ВОПРОС</a:t>
            </a:r>
            <a:r>
              <a:rPr lang="ru-RU" sz="8000" dirty="0">
                <a:solidFill>
                  <a:srgbClr val="942092"/>
                </a:solidFill>
                <a:latin typeface="DS Arabic" charset="0"/>
                <a:ea typeface="DS Arabic" charset="0"/>
                <a:cs typeface="DS Arabic" charset="0"/>
              </a:rPr>
              <a:t> </a:t>
            </a:r>
            <a:r>
              <a:rPr lang="ru-RU" sz="8000" dirty="0" smtClean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ЧЕТВЕРТЫЙ</a:t>
            </a:r>
            <a:endParaRPr lang="ru-RU" sz="8000" dirty="0">
              <a:solidFill>
                <a:srgbClr val="731872"/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42914" y="1648089"/>
            <a:ext cx="8658224" cy="4766999"/>
          </a:xfrm>
        </p:spPr>
        <p:txBody>
          <a:bodyPr vert="horz">
            <a:normAutofit lnSpcReduction="10000"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Охотник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встретил двух пастухов, у одного из которых было три куска хлеба, а у второго - пять. Все куски были одного размера. Трое мужчин разделили весь хлеб поровну. После еды, охотник дал пастухам восемь монет на двоих. </a:t>
            </a:r>
            <a:endParaRPr lang="ru-RU" sz="3400" dirty="0" smtClean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None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Как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пастухи должны разделить эти деньги?</a:t>
            </a:r>
            <a:endParaRPr lang="en-US" sz="3400" dirty="0" smtClean="0">
              <a:solidFill>
                <a:srgbClr val="8D2837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3" name="Placebo - Taste In Man [2020-07-23 202253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9212" y="3218789"/>
            <a:ext cx="812800" cy="812800"/>
          </a:xfrm>
          <a:prstGeom prst="rect">
            <a:avLst/>
          </a:prstGeom>
        </p:spPr>
      </p:pic>
      <p:pic>
        <p:nvPicPr>
          <p:cNvPr id="2" name="60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2382177"/>
            <a:ext cx="2486024" cy="24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385764"/>
            <a:ext cx="10058400" cy="1262326"/>
          </a:xfrm>
        </p:spPr>
        <p:txBody>
          <a:bodyPr>
            <a:normAutofit/>
          </a:bodyPr>
          <a:lstStyle/>
          <a:p>
            <a:r>
              <a:rPr lang="ru-RU" sz="8000" dirty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ВОПРОС</a:t>
            </a:r>
            <a:r>
              <a:rPr lang="ru-RU" sz="8000" dirty="0">
                <a:solidFill>
                  <a:srgbClr val="942092"/>
                </a:solidFill>
                <a:latin typeface="DS Arabic" charset="0"/>
                <a:ea typeface="DS Arabic" charset="0"/>
                <a:cs typeface="DS Arabic" charset="0"/>
              </a:rPr>
              <a:t> </a:t>
            </a:r>
            <a:r>
              <a:rPr lang="ru-RU" sz="8000" dirty="0" smtClean="0">
                <a:solidFill>
                  <a:srgbClr val="731872"/>
                </a:solidFill>
                <a:latin typeface="DS Arabic" charset="0"/>
                <a:ea typeface="DS Arabic" charset="0"/>
                <a:cs typeface="DS Arabic" charset="0"/>
              </a:rPr>
              <a:t>ПЯТЫЙ</a:t>
            </a:r>
            <a:endParaRPr lang="ru-RU" sz="8000" dirty="0">
              <a:solidFill>
                <a:srgbClr val="731872"/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42914" y="1648089"/>
            <a:ext cx="8086724" cy="4766999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В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кофейнях Ближнего Востока обычно кофе одного сорта налит в четыре бронзовых кофейника, все </a:t>
            </a:r>
            <a:r>
              <a:rPr lang="ru-RU" sz="340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различного </a:t>
            </a:r>
            <a:r>
              <a:rPr lang="ru-RU" sz="340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размера.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Кофе можно налить из любого, но цена будет разной за одну и ту же порцию. </a:t>
            </a:r>
            <a:endParaRPr lang="ru-RU" sz="3400" dirty="0" smtClean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>
              <a:buNone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Почему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Bradley Hand" charset="0"/>
                <a:ea typeface="Bradley Hand" charset="0"/>
                <a:cs typeface="Bradley Hand" charset="0"/>
              </a:rPr>
              <a:t>?</a:t>
            </a:r>
            <a:endParaRPr lang="en-US" sz="4000" dirty="0" smtClean="0">
              <a:solidFill>
                <a:srgbClr val="8D2837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4" name="Placebo - Taste In Man [2020-07-23 201256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062" y="2812389"/>
            <a:ext cx="812800" cy="812800"/>
          </a:xfrm>
          <a:prstGeom prst="rect">
            <a:avLst/>
          </a:prstGeom>
        </p:spPr>
      </p:pic>
      <p:pic>
        <p:nvPicPr>
          <p:cNvPr id="3" name="45 сек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5112" y="2259014"/>
            <a:ext cx="2298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5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799" y="842964"/>
            <a:ext cx="60864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DS Arabic" charset="0"/>
                <a:ea typeface="DS Arabic" charset="0"/>
                <a:cs typeface="DS Arabic" charset="0"/>
              </a:rPr>
              <a:t>Спасибо за участие! Ведется финальный подсчет очков – Скоро мы узнаем победителя!</a:t>
            </a:r>
            <a:endParaRPr lang="ru-RU" sz="6000" dirty="0">
              <a:latin typeface="DS Arabic" charset="0"/>
              <a:ea typeface="DS Arabic" charset="0"/>
              <a:cs typeface="DS Arabic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79" y="3553835"/>
            <a:ext cx="3187022" cy="2792990"/>
          </a:xfrm>
          <a:prstGeom prst="rect">
            <a:avLst/>
          </a:prstGeom>
        </p:spPr>
      </p:pic>
      <p:pic>
        <p:nvPicPr>
          <p:cNvPr id="6" name="Арабская Этническ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050" y="10498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0" fill="hold">
                                          <p:stCondLst>
                                            <p:cond delay="9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</a:t>
            </a:r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ТРЕТИЙ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Животные с каким количеством горбов входят в род Верблюды? </a:t>
            </a:r>
          </a:p>
          <a:p>
            <a:pPr marL="0" indent="0"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548640" lvl="2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а)Одногорбые</a:t>
            </a:r>
          </a:p>
          <a:p>
            <a:pPr marL="548640" lvl="2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б)Двугорбые</a:t>
            </a:r>
          </a:p>
          <a:p>
            <a:pPr marL="548640" lvl="2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в)Трехгорбые</a:t>
            </a:r>
          </a:p>
          <a:p>
            <a:pPr marL="548640" lvl="2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г)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Безгорбые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0917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ЧЕТВЕРТЫЙ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19"/>
            <a:ext cx="8907462" cy="4226243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Что из этого было изобретено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древними </a:t>
            </a:r>
            <a:r>
              <a:rPr lang="en-US" sz="2800" b="1" dirty="0" err="1">
                <a:latin typeface="Courier New" charset="0"/>
                <a:ea typeface="Courier New" charset="0"/>
                <a:cs typeface="Courier New" charset="0"/>
              </a:rPr>
              <a:t>ш</a:t>
            </a:r>
            <a:r>
              <a:rPr lang="ru-RU" sz="2800" b="1" dirty="0" err="1" smtClean="0">
                <a:latin typeface="Courier New" charset="0"/>
                <a:ea typeface="Courier New" charset="0"/>
                <a:cs typeface="Courier New" charset="0"/>
              </a:rPr>
              <a:t>умерами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?</a:t>
            </a:r>
          </a:p>
          <a:p>
            <a:pPr marL="0" indent="0">
              <a:buNone/>
            </a:pPr>
            <a:endParaRPr lang="ru-RU" sz="28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а)Календарь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б)Письменность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в)Почта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г)Регулярная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армия</a:t>
            </a: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429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ПЯТЫЙ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457200" y="2103120"/>
            <a:ext cx="9036050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Выберите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верные утверждения об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Иране:</a:t>
            </a: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lvl="0"/>
            <a:endParaRPr lang="en-US" sz="2000" b="1" u="sng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а) В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стране лишь одна судоходная река —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Карун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.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б) Иран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обладает 13 местом в мире по запасам природного газа</a:t>
            </a:r>
          </a:p>
          <a:p>
            <a:pPr marL="0" lv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в) Столица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Ирана находится в предгорьях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Эльбурса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lvl="0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г) Иран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имеет выход к 2 океанам</a:t>
            </a:r>
          </a:p>
          <a:p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8206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ШЕСТОЙ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Какое </a:t>
            </a:r>
            <a:r>
              <a:rPr lang="ru-RU" sz="2800" b="1" dirty="0">
                <a:latin typeface="Courier New" charset="0"/>
                <a:ea typeface="Courier New" charset="0"/>
                <a:cs typeface="Courier New" charset="0"/>
              </a:rPr>
              <a:t>рельефное образование преобладает на территории </a:t>
            </a:r>
            <a:r>
              <a:rPr lang="ru-RU" sz="2800" b="1" dirty="0" smtClean="0">
                <a:latin typeface="Courier New" charset="0"/>
                <a:ea typeface="Courier New" charset="0"/>
                <a:cs typeface="Courier New" charset="0"/>
              </a:rPr>
              <a:t>Ирана?</a:t>
            </a:r>
          </a:p>
          <a:p>
            <a:pPr marL="0" indent="0"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а)Иранское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нагорье</a:t>
            </a:r>
          </a:p>
          <a:p>
            <a:pPr marL="274320" lvl="1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б)Памир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274320" lvl="1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в)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Туранская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низменность</a:t>
            </a:r>
          </a:p>
          <a:p>
            <a:pPr marL="274320" lvl="1" indent="0">
              <a:buNone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г)Армянское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нагорье</a:t>
            </a: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16775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accent2">
                    <a:lumMod val="50000"/>
                  </a:schemeClr>
                </a:solidFill>
                <a:latin typeface="DS Arabic" charset="0"/>
                <a:ea typeface="DS Arabic" charset="0"/>
                <a:cs typeface="DS Arabic" charset="0"/>
              </a:rPr>
              <a:t>ВОПРОС СЕДЬМОЙ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DS Arabic" charset="0"/>
              <a:ea typeface="DS Arabic" charset="0"/>
              <a:cs typeface="DS Arabic" charset="0"/>
            </a:endParaRPr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>
          <a:xfrm>
            <a:off x="585788" y="2103120"/>
            <a:ext cx="8907462" cy="3931920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Courier New" charset="0"/>
                <a:ea typeface="Courier New" charset="0"/>
                <a:cs typeface="Courier New" charset="0"/>
              </a:rPr>
              <a:t>Как на персидский язык переводится </a:t>
            </a:r>
          </a:p>
          <a:p>
            <a:pPr marL="0" indent="0">
              <a:buNone/>
            </a:pPr>
            <a:endParaRPr lang="ru-RU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«вереница, череда»?</a:t>
            </a:r>
          </a:p>
          <a:p>
            <a:pPr marL="0" indent="0">
              <a:buNone/>
            </a:pPr>
            <a:endParaRPr lang="ru-RU" sz="28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ru-RU" b="1" spc="-150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8" name="STYl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00" y="3024452"/>
            <a:ext cx="812800" cy="812800"/>
          </a:xfrm>
          <a:prstGeom prst="rect">
            <a:avLst/>
          </a:prstGeom>
        </p:spPr>
      </p:pic>
      <p:pic>
        <p:nvPicPr>
          <p:cNvPr id="4" name="ezgif.com-gif-to-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0250" y="2336271"/>
            <a:ext cx="2190750" cy="2189163"/>
          </a:xfrm>
        </p:spPr>
      </p:pic>
    </p:spTree>
    <p:extLst>
      <p:ext uri="{BB962C8B-B14F-4D97-AF65-F5344CB8AC3E}">
        <p14:creationId xmlns:p14="http://schemas.microsoft.com/office/powerpoint/2010/main" val="21113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1243</TotalTime>
  <Words>756</Words>
  <Application>Microsoft Macintosh PowerPoint</Application>
  <PresentationFormat>Широкоэкранный</PresentationFormat>
  <Paragraphs>183</Paragraphs>
  <Slides>43</Slides>
  <Notes>0</Notes>
  <HiddenSlides>0</HiddenSlides>
  <MMClips>55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Bradley Hand</vt:lpstr>
      <vt:lpstr>Courier New</vt:lpstr>
      <vt:lpstr>DS Arabic</vt:lpstr>
      <vt:lpstr>Garamond</vt:lpstr>
      <vt:lpstr>Savoye LET Plain</vt:lpstr>
      <vt:lpstr>Савон</vt:lpstr>
      <vt:lpstr>Интеллект-игра «мудрецы востока»</vt:lpstr>
      <vt:lpstr>ЭТАП РАЗМИНКА</vt:lpstr>
      <vt:lpstr>ВОПРОС ПЕРВЫЙ</vt:lpstr>
      <vt:lpstr>ВОПРОС ВТОРОЙ</vt:lpstr>
      <vt:lpstr>ВОПРОС ТРЕТИЙ</vt:lpstr>
      <vt:lpstr>ВОПРОС ЧЕТВЕРТЫЙ</vt:lpstr>
      <vt:lpstr>ВОПРОС ПЯТЫЙ</vt:lpstr>
      <vt:lpstr>ВОПРОС ШЕСТОЙ</vt:lpstr>
      <vt:lpstr>ВОПРОС СЕДЬМОЙ</vt:lpstr>
      <vt:lpstr>ВОПРОС ВОСЬМОЙ</vt:lpstr>
      <vt:lpstr>ВОПРОС ДЕВЯТЫЙ</vt:lpstr>
      <vt:lpstr>ВОПРОС ДЕСЯТЫЙ</vt:lpstr>
      <vt:lpstr>ВОПРОС ОДИННАДЦАТЫЙ</vt:lpstr>
      <vt:lpstr>ВОПРОС ДВЕНАДЦАТЫЙ</vt:lpstr>
      <vt:lpstr>Ну, а теперь  ответы!</vt:lpstr>
      <vt:lpstr>ВОПРОС ПЕРВЫЙ</vt:lpstr>
      <vt:lpstr>ВОПРОС ВТОРОЙ</vt:lpstr>
      <vt:lpstr>ВОПРОС ТРЕТИЙ</vt:lpstr>
      <vt:lpstr>ВОПРОС ЧЕТВЕРТЫЙ</vt:lpstr>
      <vt:lpstr>ВОПРОС ПЯТЫЙ</vt:lpstr>
      <vt:lpstr>ВОПРОС ШЕСТОЙ</vt:lpstr>
      <vt:lpstr>ВОПРОС СЕДЬМОЙ</vt:lpstr>
      <vt:lpstr>ВОПРОС ВОСЬМОЙ</vt:lpstr>
      <vt:lpstr>ВОПРОС ДЕВЯТЫЙ</vt:lpstr>
      <vt:lpstr>ВОПРОС ДЕСЯТЫЙ</vt:lpstr>
      <vt:lpstr>ВОПРОС ОДИННАДЦАТЫЙ</vt:lpstr>
      <vt:lpstr>ВОПРОС ДВЕНАДЦАТЫЙ</vt:lpstr>
      <vt:lpstr>этап Фото-видео</vt:lpstr>
      <vt:lpstr>ВОПРОС ПЕРВЫЙ</vt:lpstr>
      <vt:lpstr>ВОПРОС ВТОРОЙ</vt:lpstr>
      <vt:lpstr>ВОПРОС ТРЕТИЙ</vt:lpstr>
      <vt:lpstr>ВОПРОС ЧЕТВРЕТЫЙ</vt:lpstr>
      <vt:lpstr>ВОПРОС ПЯТЫЙ</vt:lpstr>
      <vt:lpstr>ВОПРОС ШЕСТОЙ</vt:lpstr>
      <vt:lpstr>ВОПРОС СЕДЬМОЙ</vt:lpstr>
      <vt:lpstr>ВОПРОС ВОСЬМОЙ</vt:lpstr>
      <vt:lpstr>этап Die hard</vt:lpstr>
      <vt:lpstr>ВОПРОС ПЕРВЫЙ</vt:lpstr>
      <vt:lpstr>ВОПРОС ВТОРОЙ</vt:lpstr>
      <vt:lpstr>ВОПРОС ТРЕТИЙ</vt:lpstr>
      <vt:lpstr>ВОПРОС ЧЕТВЕРТЫЙ</vt:lpstr>
      <vt:lpstr>ВОПРОС ПЯТЫЙ</vt:lpstr>
      <vt:lpstr>Презентация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61</cp:revision>
  <dcterms:created xsi:type="dcterms:W3CDTF">2020-07-08T08:07:07Z</dcterms:created>
  <dcterms:modified xsi:type="dcterms:W3CDTF">2020-09-06T17:17:04Z</dcterms:modified>
</cp:coreProperties>
</file>