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69" r:id="rId4"/>
    <p:sldId id="268" r:id="rId5"/>
    <p:sldId id="270" r:id="rId6"/>
    <p:sldId id="258" r:id="rId7"/>
    <p:sldId id="271" r:id="rId8"/>
    <p:sldId id="266" r:id="rId9"/>
  </p:sldIdLst>
  <p:sldSz cx="9144000" cy="6858000" type="screen4x3"/>
  <p:notesSz cx="9942513" cy="67611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CC"/>
    <a:srgbClr val="CC6600"/>
    <a:srgbClr val="882312"/>
    <a:srgbClr val="FF66CC"/>
    <a:srgbClr val="0051A3"/>
    <a:srgbClr val="CC9900"/>
    <a:srgbClr val="F5F39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00" autoAdjust="0"/>
  </p:normalViewPr>
  <p:slideViewPr>
    <p:cSldViewPr>
      <p:cViewPr varScale="1">
        <p:scale>
          <a:sx n="45" d="100"/>
          <a:sy n="45" d="100"/>
        </p:scale>
        <p:origin x="18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576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10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438"/>
            <a:ext cx="43100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6421438"/>
            <a:ext cx="43100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858B70-64F8-415F-9311-03EC59F74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651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10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08000"/>
            <a:ext cx="3378200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11513"/>
            <a:ext cx="795496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438"/>
            <a:ext cx="43100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421438"/>
            <a:ext cx="43100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8449D3-A7D2-4288-8F46-63F2E32028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 smtClean="0"/>
              <a:t>Сравнение с Россией по этим пунктам.</a:t>
            </a:r>
          </a:p>
          <a:p>
            <a:pPr eaLnBrk="1" hangingPunct="1"/>
            <a:r>
              <a:rPr lang="ru-RU" altLang="ru-RU" b="1" dirty="0" smtClean="0"/>
              <a:t>Флаг (</a:t>
            </a:r>
            <a:r>
              <a:rPr lang="ru-RU" altLang="ru-RU" b="1" baseline="0" dirty="0" smtClean="0"/>
              <a:t>¼</a:t>
            </a:r>
            <a:r>
              <a:rPr lang="ru-RU" altLang="ru-RU" b="1" dirty="0" smtClean="0"/>
              <a:t>,</a:t>
            </a:r>
            <a:r>
              <a:rPr lang="ru-RU" altLang="ru-RU" b="1" baseline="0" dirty="0" smtClean="0"/>
              <a:t> ½, ¼, </a:t>
            </a:r>
            <a:r>
              <a:rPr lang="ru-RU" altLang="ru-RU" b="1" dirty="0" smtClean="0"/>
              <a:t>про сахарный клён, единство, по</a:t>
            </a:r>
            <a:r>
              <a:rPr lang="ru-RU" altLang="ru-RU" b="1" baseline="0" dirty="0" smtClean="0"/>
              <a:t> бокам океаны, красный – ЮК, белый - </a:t>
            </a:r>
            <a:r>
              <a:rPr lang="ru-RU" altLang="ru-RU" b="1" baseline="0" dirty="0" err="1" smtClean="0"/>
              <a:t>фр</a:t>
            </a:r>
            <a:r>
              <a:rPr lang="ru-RU" altLang="ru-RU" b="1" dirty="0" smtClean="0"/>
              <a:t>).</a:t>
            </a:r>
          </a:p>
          <a:p>
            <a:pPr eaLnBrk="1" hangingPunct="1"/>
            <a:r>
              <a:rPr lang="ru-RU" altLang="ru-RU" b="0" i="1" dirty="0" smtClean="0"/>
              <a:t>Количество и порядок расположения концов листа были выбраны после проведения испытаний в аэродинамической трубе. Они показали, что на флаге в условиях сильного ветра меньше всего искажается изображение </a:t>
            </a:r>
            <a:r>
              <a:rPr lang="ru-RU" altLang="ru-RU" b="0" i="1" dirty="0" err="1" smtClean="0"/>
              <a:t>одиннадцатиконечного</a:t>
            </a:r>
            <a:r>
              <a:rPr lang="ru-RU" altLang="ru-RU" b="0" i="1" dirty="0" smtClean="0"/>
              <a:t> листа.</a:t>
            </a:r>
          </a:p>
          <a:p>
            <a:pPr eaLnBrk="1" hangingPunct="1"/>
            <a:r>
              <a:rPr lang="ru-RU" altLang="ru-RU" b="1" dirty="0" smtClean="0"/>
              <a:t>Герб (все детали, леопарды</a:t>
            </a:r>
            <a:r>
              <a:rPr lang="ru-RU" altLang="ru-RU" b="1" baseline="0" dirty="0" smtClean="0"/>
              <a:t> </a:t>
            </a:r>
            <a:r>
              <a:rPr lang="ru-RU" altLang="ru-RU" b="1" baseline="0" dirty="0" err="1" smtClean="0"/>
              <a:t>англ</a:t>
            </a:r>
            <a:r>
              <a:rPr lang="ru-RU" altLang="ru-RU" b="1" baseline="0" dirty="0" smtClean="0"/>
              <a:t>, </a:t>
            </a:r>
            <a:r>
              <a:rPr lang="ru-RU" altLang="ru-RU" b="1" dirty="0" smtClean="0"/>
              <a:t>лев</a:t>
            </a:r>
            <a:r>
              <a:rPr lang="ru-RU" altLang="ru-RU" b="1" baseline="0" dirty="0" smtClean="0"/>
              <a:t> и</a:t>
            </a:r>
            <a:r>
              <a:rPr lang="ru-RU" altLang="ru-RU" b="1" dirty="0" smtClean="0"/>
              <a:t> единорог </a:t>
            </a:r>
            <a:r>
              <a:rPr lang="ru-RU" altLang="ru-RU" b="1" dirty="0" err="1" smtClean="0"/>
              <a:t>шотл</a:t>
            </a:r>
            <a:r>
              <a:rPr lang="ru-RU" altLang="ru-RU" b="1" dirty="0" smtClean="0"/>
              <a:t>,</a:t>
            </a:r>
            <a:r>
              <a:rPr lang="ru-RU" altLang="ru-RU" b="1" baseline="0" dirty="0" smtClean="0"/>
              <a:t> розы-репейник-лилии-клевер</a:t>
            </a:r>
            <a:r>
              <a:rPr lang="ru-RU" altLang="ru-RU" b="1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1628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ru-RU" altLang="ru-RU" sz="1000" dirty="0" smtClean="0"/>
              <a:t>Атлантические</a:t>
            </a:r>
            <a:r>
              <a:rPr lang="ru-RU" altLang="ru-RU" sz="1000" baseline="0" dirty="0" smtClean="0"/>
              <a:t> провинции – </a:t>
            </a:r>
            <a:r>
              <a:rPr lang="ru-RU" altLang="ru-RU" sz="1000" baseline="0" dirty="0" err="1" smtClean="0"/>
              <a:t>миграц</a:t>
            </a:r>
            <a:r>
              <a:rPr lang="ru-RU" altLang="ru-RU" sz="1000" baseline="0" dirty="0" smtClean="0"/>
              <a:t>. программа, рыба и морепродукты, ветер. Галифакс порт. </a:t>
            </a:r>
            <a:r>
              <a:rPr lang="ru-RU" altLang="ru-RU" sz="1000" baseline="0" dirty="0" err="1" smtClean="0"/>
              <a:t>Нбрансвик</a:t>
            </a:r>
            <a:r>
              <a:rPr lang="ru-RU" altLang="ru-RU" sz="1000" baseline="0" dirty="0" smtClean="0"/>
              <a:t> двуязычный. </a:t>
            </a:r>
            <a:r>
              <a:rPr lang="ru-RU" altLang="ru-RU" sz="1000" baseline="0" dirty="0" err="1" smtClean="0"/>
              <a:t>Ньюф</a:t>
            </a:r>
            <a:r>
              <a:rPr lang="ru-RU" altLang="ru-RU" sz="1000" baseline="0" dirty="0" smtClean="0"/>
              <a:t> и </a:t>
            </a:r>
            <a:r>
              <a:rPr lang="ru-RU" altLang="ru-RU" sz="1000" baseline="0" dirty="0" err="1" smtClean="0"/>
              <a:t>Лабр</a:t>
            </a:r>
            <a:r>
              <a:rPr lang="ru-RU" altLang="ru-RU" sz="1000" baseline="0" dirty="0" smtClean="0"/>
              <a:t> (про собак).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z="1000" baseline="0" dirty="0" smtClean="0"/>
              <a:t>Квебек- отдельная лекция. </a:t>
            </a:r>
            <a:r>
              <a:rPr lang="ru-RU" altLang="ru-RU" sz="1000" baseline="0" dirty="0" err="1" smtClean="0"/>
              <a:t>Франкофоны</a:t>
            </a:r>
            <a:r>
              <a:rPr lang="ru-RU" altLang="ru-RU" sz="1000" baseline="0" dirty="0" smtClean="0"/>
              <a:t>, отличается</a:t>
            </a:r>
            <a:r>
              <a:rPr lang="ru-RU" altLang="ru-RU" sz="1000" baseline="0" dirty="0" smtClean="0"/>
              <a:t>. Олимпиада 1976 (расплата 30 лет).</a:t>
            </a:r>
            <a:endParaRPr lang="ru-RU" altLang="ru-RU" sz="1000" baseline="0" dirty="0" smtClean="0"/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z="1000" dirty="0" smtClean="0"/>
              <a:t>Онтарио – Оттава (ударение!),</a:t>
            </a:r>
            <a:r>
              <a:rPr lang="ru-RU" altLang="ru-RU" sz="1000" baseline="0" dirty="0" smtClean="0"/>
              <a:t> Торонто (мегаполис!). Бизнес, зарплаты, работа, все национальности.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z="1000" dirty="0" err="1" smtClean="0"/>
              <a:t>Манитоба</a:t>
            </a:r>
            <a:r>
              <a:rPr lang="ru-RU" altLang="ru-RU" sz="1000" dirty="0" smtClean="0"/>
              <a:t> и Саскачеван.</a:t>
            </a:r>
            <a:r>
              <a:rPr lang="ru-RU" altLang="ru-RU" sz="1000" baseline="0" dirty="0" smtClean="0"/>
              <a:t> Альберта – нефть, Калгари (олимпиада 1988).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z="1000" baseline="0" dirty="0" smtClean="0"/>
              <a:t>Брит. Колумбия – природа, Ванкувер дорого, </a:t>
            </a:r>
            <a:r>
              <a:rPr lang="ru-RU" altLang="ru-RU" sz="1000" baseline="0" dirty="0" smtClean="0"/>
              <a:t>китайцы, олимпиада 2010.</a:t>
            </a:r>
            <a:endParaRPr lang="ru-RU" altLang="ru-RU" sz="1000" dirty="0" smtClean="0"/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z="1000" dirty="0" err="1" smtClean="0"/>
              <a:t>Нунавут</a:t>
            </a:r>
            <a:r>
              <a:rPr lang="ru-RU" altLang="ru-RU" sz="1000" baseline="0" dirty="0" smtClean="0"/>
              <a:t> как Индонезия (33 </a:t>
            </a:r>
            <a:r>
              <a:rPr lang="ru-RU" altLang="ru-RU" sz="1000" baseline="0" dirty="0" err="1" smtClean="0"/>
              <a:t>тыс</a:t>
            </a:r>
            <a:r>
              <a:rPr lang="ru-RU" altLang="ru-RU" sz="1000" baseline="0" dirty="0" smtClean="0"/>
              <a:t> вместо 250 млн человек)</a:t>
            </a:r>
            <a:endParaRPr lang="ru-RU" altLang="ru-RU" sz="1000" dirty="0" smtClean="0"/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z="1000" dirty="0" smtClean="0"/>
              <a:t>Гренландия</a:t>
            </a:r>
            <a:r>
              <a:rPr lang="ru-RU" altLang="ru-RU" sz="1000" baseline="0" dirty="0" smtClean="0"/>
              <a:t> (Дания)</a:t>
            </a:r>
            <a:r>
              <a:rPr lang="ru-RU" altLang="ru-RU" sz="1000" dirty="0" smtClean="0"/>
              <a:t>. </a:t>
            </a:r>
            <a:r>
              <a:rPr lang="ru-RU" altLang="ru-RU" sz="1000" dirty="0" err="1" smtClean="0"/>
              <a:t>Сенпьер</a:t>
            </a:r>
            <a:r>
              <a:rPr lang="ru-RU" altLang="ru-RU" sz="1000" dirty="0" smtClean="0"/>
              <a:t> и Микелон (6 </a:t>
            </a:r>
            <a:r>
              <a:rPr lang="ru-RU" altLang="ru-RU" sz="1000" dirty="0" err="1" smtClean="0"/>
              <a:t>тыс</a:t>
            </a:r>
            <a:r>
              <a:rPr lang="ru-RU" altLang="ru-RU" sz="1000" dirty="0" smtClean="0"/>
              <a:t> Франция).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z="1000" dirty="0" smtClean="0"/>
              <a:t>Ресурсы</a:t>
            </a:r>
            <a:r>
              <a:rPr lang="ru-RU" altLang="ru-RU" sz="1000" baseline="0" dirty="0" smtClean="0"/>
              <a:t> </a:t>
            </a:r>
            <a:r>
              <a:rPr lang="ru-RU" altLang="ru-RU" sz="1000" baseline="0" dirty="0" err="1" smtClean="0"/>
              <a:t>ГЕОлогические</a:t>
            </a:r>
            <a:endParaRPr lang="ru-RU" altLang="ru-RU" sz="1000" baseline="0" dirty="0" smtClean="0"/>
          </a:p>
          <a:p>
            <a:pPr marL="171450" indent="-171450" eaLnBrk="1" hangingPunct="1">
              <a:buFontTx/>
              <a:buChar char="-"/>
            </a:pPr>
            <a:r>
              <a:rPr lang="ru-RU" altLang="ru-RU" sz="1000" baseline="0" dirty="0" smtClean="0"/>
              <a:t>нефть 13% мира, 2 место после СА, но это нефтеносные «трудные» пески</a:t>
            </a:r>
          </a:p>
          <a:p>
            <a:pPr marL="171450" indent="-171450" eaLnBrk="1" hangingPunct="1">
              <a:buFontTx/>
              <a:buChar char="-"/>
            </a:pPr>
            <a:r>
              <a:rPr lang="ru-RU" altLang="ru-RU" sz="1000" baseline="0" dirty="0" smtClean="0"/>
              <a:t>лес почти 50%, тоже всё в США</a:t>
            </a:r>
          </a:p>
          <a:p>
            <a:pPr marL="171450" indent="-171450" eaLnBrk="1" hangingPunct="1">
              <a:buFontTx/>
              <a:buChar char="-"/>
            </a:pPr>
            <a:r>
              <a:rPr lang="ru-RU" altLang="ru-RU" sz="1000" baseline="0" dirty="0" smtClean="0"/>
              <a:t>пресной воды крупнейшие запасы по озёрам, поделены между США и Канадой</a:t>
            </a:r>
          </a:p>
          <a:p>
            <a:pPr marL="0" indent="0" eaLnBrk="1" hangingPunct="1">
              <a:buFontTx/>
              <a:buNone/>
            </a:pPr>
            <a:r>
              <a:rPr lang="ru-RU" altLang="ru-RU" sz="1000" dirty="0" smtClean="0"/>
              <a:t>В Договоре от 1944 года сказано, что «пограничные воды – бесценный ресурс, принадлежащий народам Канады и США», и что правительства обеих стран «несут ответственность за управление этими ресурсами и обеспечение безопасного и обильного снабжения чистой водой».</a:t>
            </a:r>
          </a:p>
        </p:txBody>
      </p:sp>
    </p:spTree>
    <p:extLst>
      <p:ext uri="{BB962C8B-B14F-4D97-AF65-F5344CB8AC3E}">
        <p14:creationId xmlns:p14="http://schemas.microsoft.com/office/powerpoint/2010/main" val="121911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1000" dirty="0" smtClean="0"/>
              <a:t>В 1000 году викинги (Харальд</a:t>
            </a:r>
            <a:r>
              <a:rPr lang="ru-RU" altLang="ru-RU" sz="1000" baseline="0" dirty="0" smtClean="0"/>
              <a:t> погнал из Европы: </a:t>
            </a:r>
            <a:r>
              <a:rPr lang="ru-RU" altLang="ru-RU" sz="1000" dirty="0" smtClean="0"/>
              <a:t>Исландия,</a:t>
            </a:r>
            <a:r>
              <a:rPr lang="ru-RU" altLang="ru-RU" sz="1000" baseline="0" dirty="0" smtClean="0"/>
              <a:t> Гренландия, Ньюфаундленд</a:t>
            </a:r>
            <a:r>
              <a:rPr lang="ru-RU" altLang="ru-RU" sz="1000" dirty="0" smtClean="0"/>
              <a:t>).</a:t>
            </a:r>
          </a:p>
          <a:p>
            <a:pPr marL="0" indent="0" eaLnBrk="1" hangingPunct="1">
              <a:buFontTx/>
              <a:buNone/>
            </a:pPr>
            <a:endParaRPr lang="ru-RU" altLang="ru-RU" sz="1000" dirty="0" smtClean="0"/>
          </a:p>
          <a:p>
            <a:pPr marL="0" indent="0" eaLnBrk="1" hangingPunct="1">
              <a:buFontTx/>
              <a:buNone/>
            </a:pPr>
            <a:r>
              <a:rPr lang="ru-RU" altLang="ru-RU" sz="1000" dirty="0" smtClean="0"/>
              <a:t>Канада</a:t>
            </a:r>
            <a:r>
              <a:rPr lang="ru-RU" altLang="ru-RU" sz="1000" baseline="0" dirty="0" smtClean="0"/>
              <a:t> открыта примерно в те же 1600-е, как и Австралия!</a:t>
            </a:r>
          </a:p>
          <a:p>
            <a:pPr marL="0" indent="0" eaLnBrk="1" hangingPunct="1">
              <a:buFontTx/>
              <a:buNone/>
            </a:pPr>
            <a:r>
              <a:rPr lang="ru-RU" altLang="ru-RU" sz="1000" baseline="0" dirty="0" smtClean="0"/>
              <a:t>Сначала французы (Картье, «каната»), затем в 1610 англичане (</a:t>
            </a:r>
            <a:r>
              <a:rPr lang="ru-RU" altLang="ru-RU" sz="1000" baseline="0" dirty="0" err="1" smtClean="0"/>
              <a:t>Ньюф</a:t>
            </a:r>
            <a:r>
              <a:rPr lang="ru-RU" altLang="ru-RU" sz="1000" baseline="0" dirty="0" smtClean="0"/>
              <a:t>).</a:t>
            </a:r>
            <a:endParaRPr lang="ru-RU" altLang="ru-RU" sz="1000" dirty="0" smtClean="0"/>
          </a:p>
          <a:p>
            <a:pPr marL="0" indent="0" eaLnBrk="1" hangingPunct="1">
              <a:buFontTx/>
              <a:buNone/>
            </a:pPr>
            <a:endParaRPr lang="ru-RU" altLang="ru-RU" sz="1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dirty="0" smtClean="0"/>
              <a:t>Коренного населения (аборигены, </a:t>
            </a:r>
            <a:r>
              <a:rPr lang="de-DE" altLang="ru-RU" sz="1000" dirty="0" smtClean="0"/>
              <a:t>native </a:t>
            </a:r>
            <a:r>
              <a:rPr lang="de-DE" altLang="ru-RU" sz="1000" dirty="0" err="1" smtClean="0"/>
              <a:t>people</a:t>
            </a:r>
            <a:r>
              <a:rPr lang="de-DE" altLang="ru-RU" sz="1000" dirty="0" smtClean="0"/>
              <a:t>, </a:t>
            </a:r>
            <a:r>
              <a:rPr lang="de-DE" altLang="ru-RU" sz="1000" dirty="0" err="1" smtClean="0"/>
              <a:t>first</a:t>
            </a:r>
            <a:r>
              <a:rPr lang="de-DE" altLang="ru-RU" sz="1000" dirty="0" smtClean="0"/>
              <a:t> </a:t>
            </a:r>
            <a:r>
              <a:rPr lang="de-DE" altLang="ru-RU" sz="1000" dirty="0" err="1" smtClean="0"/>
              <a:t>nations</a:t>
            </a:r>
            <a:r>
              <a:rPr lang="ru-RU" altLang="ru-RU" sz="1000" dirty="0" smtClean="0"/>
              <a:t>) было около 1 млн.</a:t>
            </a:r>
          </a:p>
          <a:p>
            <a:pPr marL="0" indent="0" eaLnBrk="1" hangingPunct="1">
              <a:buFontTx/>
              <a:buNone/>
            </a:pPr>
            <a:r>
              <a:rPr lang="ru-RU" altLang="ru-RU" sz="1000" dirty="0" smtClean="0"/>
              <a:t>Повторявшиеся вспышки европейских инфекционных заболеваний</a:t>
            </a:r>
            <a:r>
              <a:rPr lang="ru-RU" altLang="ru-RU" sz="1000" baseline="0" dirty="0" smtClean="0"/>
              <a:t> (</a:t>
            </a:r>
            <a:r>
              <a:rPr lang="ru-RU" altLang="ru-RU" sz="1000" dirty="0" smtClean="0"/>
              <a:t>грипп, корь, оспа,</a:t>
            </a:r>
            <a:r>
              <a:rPr lang="ru-RU" altLang="ru-RU" sz="1000" baseline="0" dirty="0" smtClean="0"/>
              <a:t> </a:t>
            </a:r>
            <a:r>
              <a:rPr lang="ru-RU" altLang="ru-RU" sz="1000" dirty="0" smtClean="0"/>
              <a:t>к которым у индейцев не было естественного иммунитета), в сочетании с другими эффектами от контакта с европейцами, в результате привели к вымиранию от 40 % до 80 % коренного населения. Коренные народы Канады включают индейцев (жители</a:t>
            </a:r>
            <a:r>
              <a:rPr lang="ru-RU" altLang="ru-RU" sz="1000" baseline="0" dirty="0" smtClean="0"/>
              <a:t> </a:t>
            </a:r>
            <a:r>
              <a:rPr lang="ru-RU" altLang="ru-RU" sz="1000" baseline="0" dirty="0" err="1" smtClean="0"/>
              <a:t>вест-Индии</a:t>
            </a:r>
            <a:r>
              <a:rPr lang="ru-RU" altLang="ru-RU" sz="1000" baseline="0" dirty="0" smtClean="0"/>
              <a:t>, ошибка Колумба </a:t>
            </a:r>
            <a:r>
              <a:rPr lang="en-US" altLang="ru-RU" sz="1000" baseline="0" dirty="0" smtClean="0"/>
              <a:t>~</a:t>
            </a:r>
            <a:r>
              <a:rPr lang="ru-RU" altLang="ru-RU" sz="1000" baseline="0" dirty="0" smtClean="0"/>
              <a:t>1500</a:t>
            </a:r>
            <a:r>
              <a:rPr lang="ru-RU" altLang="ru-RU" sz="1000" dirty="0" smtClean="0"/>
              <a:t>), эскимосов (Гренландия, </a:t>
            </a:r>
            <a:r>
              <a:rPr lang="ru-RU" altLang="ru-RU" sz="1000" dirty="0" err="1" smtClean="0"/>
              <a:t>Нунавут</a:t>
            </a:r>
            <a:r>
              <a:rPr lang="ru-RU" altLang="ru-RU" sz="1000" dirty="0" smtClean="0"/>
              <a:t>, Аляска, Чукотка) и метисов.</a:t>
            </a:r>
          </a:p>
        </p:txBody>
      </p:sp>
    </p:spTree>
    <p:extLst>
      <p:ext uri="{BB962C8B-B14F-4D97-AF65-F5344CB8AC3E}">
        <p14:creationId xmlns:p14="http://schemas.microsoft.com/office/powerpoint/2010/main" val="236533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Образование по сравнению</a:t>
            </a:r>
            <a:r>
              <a:rPr lang="ru-RU" altLang="ru-RU" baseline="0" dirty="0" smtClean="0"/>
              <a:t> с США.</a:t>
            </a:r>
          </a:p>
          <a:p>
            <a:pPr eaLnBrk="1" hangingPunct="1"/>
            <a:endParaRPr lang="ru-RU" altLang="ru-RU" baseline="0" dirty="0" smtClean="0"/>
          </a:p>
          <a:p>
            <a:pPr eaLnBrk="1" hangingPunct="1"/>
            <a:r>
              <a:rPr lang="ru-RU" altLang="ru-RU" baseline="0" dirty="0" smtClean="0"/>
              <a:t>Медицина для резидентов бесплатная (сравнение с США и Россией).</a:t>
            </a:r>
          </a:p>
          <a:p>
            <a:pPr eaLnBrk="1" hangingPunct="1"/>
            <a:endParaRPr lang="ru-RU" altLang="ru-RU" baseline="0" dirty="0" smtClean="0"/>
          </a:p>
          <a:p>
            <a:pPr eaLnBrk="1" hangingPunct="1"/>
            <a:r>
              <a:rPr lang="ru-RU" altLang="ru-RU" baseline="0" dirty="0" smtClean="0"/>
              <a:t>Чемпионат мира по вежливости (2 место).</a:t>
            </a:r>
          </a:p>
          <a:p>
            <a:pPr eaLnBrk="1" hangingPunct="1"/>
            <a:endParaRPr lang="ru-RU" altLang="ru-RU" baseline="0" dirty="0" smtClean="0"/>
          </a:p>
          <a:p>
            <a:pPr eaLnBrk="1" hangingPunct="1"/>
            <a:r>
              <a:rPr lang="ru-RU" altLang="ru-RU" dirty="0" smtClean="0"/>
              <a:t>Туризм (нац. парки, горные лыжи, </a:t>
            </a:r>
            <a:r>
              <a:rPr lang="ru-RU" altLang="ru-RU" dirty="0" err="1" smtClean="0"/>
              <a:t>кэмпинг</a:t>
            </a:r>
            <a:r>
              <a:rPr lang="ru-RU" altLang="ru-RU" dirty="0" smtClean="0"/>
              <a:t>).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Северные</a:t>
            </a:r>
            <a:r>
              <a:rPr lang="ru-RU" altLang="ru-RU" baseline="0" dirty="0" smtClean="0"/>
              <a:t> территории (нефть? водные ресурсы? экология).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7611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Почти</a:t>
            </a:r>
            <a:r>
              <a:rPr lang="ru-RU" altLang="ru-RU" baseline="0" dirty="0" smtClean="0"/>
              <a:t> нет настоящих канадцев, своей культуры, истории.</a:t>
            </a:r>
          </a:p>
          <a:p>
            <a:pPr eaLnBrk="1" hangingPunct="1"/>
            <a:r>
              <a:rPr lang="ru-RU" altLang="ru-RU" baseline="0" dirty="0" err="1" smtClean="0"/>
              <a:t>Мультикультурализм</a:t>
            </a:r>
            <a:r>
              <a:rPr lang="ru-RU" altLang="ru-RU" baseline="0" dirty="0" smtClean="0"/>
              <a:t>, проблемы взаимопонимания.</a:t>
            </a:r>
          </a:p>
          <a:p>
            <a:pPr eaLnBrk="1" hangingPunct="1"/>
            <a:r>
              <a:rPr lang="ru-RU" altLang="ru-RU" baseline="0" dirty="0" smtClean="0"/>
              <a:t>Многие уехали в пандемию на Родину.</a:t>
            </a:r>
          </a:p>
          <a:p>
            <a:pPr eaLnBrk="1" hangingPunct="1"/>
            <a:r>
              <a:rPr lang="ru-RU" altLang="ru-RU" dirty="0" smtClean="0"/>
              <a:t>На</a:t>
            </a:r>
            <a:r>
              <a:rPr lang="ru-RU" altLang="ru-RU" baseline="0" dirty="0" smtClean="0"/>
              <a:t> </a:t>
            </a:r>
            <a:r>
              <a:rPr lang="ru-RU" altLang="ru-RU" baseline="0" dirty="0" smtClean="0"/>
              <a:t>США завязана экономика, грозный сосед – представьте, у вас такой…</a:t>
            </a:r>
          </a:p>
          <a:p>
            <a:pPr eaLnBrk="1" hangingPunct="1"/>
            <a:r>
              <a:rPr lang="ru-RU" altLang="ru-RU" baseline="0" dirty="0" smtClean="0"/>
              <a:t>Проблема с озёрами – отдельный вопрос регулирования, как делят.</a:t>
            </a:r>
          </a:p>
          <a:p>
            <a:pPr eaLnBrk="1" hangingPunct="1"/>
            <a:r>
              <a:rPr lang="ru-RU" altLang="ru-RU" dirty="0" smtClean="0"/>
              <a:t>Наркоманы</a:t>
            </a:r>
            <a:r>
              <a:rPr lang="ru-RU" altLang="ru-RU" dirty="0" smtClean="0"/>
              <a:t>,</a:t>
            </a:r>
            <a:r>
              <a:rPr lang="ru-RU" altLang="ru-RU" baseline="0" dirty="0" smtClean="0"/>
              <a:t> трансгендеры, </a:t>
            </a:r>
            <a:r>
              <a:rPr lang="ru-RU" altLang="ru-RU" baseline="0" dirty="0" err="1" smtClean="0"/>
              <a:t>фрики</a:t>
            </a:r>
            <a:r>
              <a:rPr lang="ru-RU" altLang="ru-RU" baseline="0" dirty="0" smtClean="0"/>
              <a:t>, прочие. </a:t>
            </a:r>
            <a:r>
              <a:rPr lang="ru-RU" altLang="ru-RU" baseline="0" dirty="0" err="1" smtClean="0"/>
              <a:t>Супертолерантность</a:t>
            </a:r>
            <a:r>
              <a:rPr lang="ru-RU" altLang="ru-RU" baseline="0" dirty="0" smtClean="0"/>
              <a:t> общества. Свобода – это круто, но полная свобода – не очень круто.</a:t>
            </a:r>
          </a:p>
          <a:p>
            <a:pPr eaLnBrk="1" hangingPunct="1"/>
            <a:r>
              <a:rPr lang="ru-RU" altLang="ru-RU" dirty="0" smtClean="0"/>
              <a:t>История </a:t>
            </a:r>
            <a:r>
              <a:rPr lang="ru-RU" altLang="ru-RU" dirty="0" smtClean="0"/>
              <a:t>отношения к местным племенам</a:t>
            </a:r>
            <a:r>
              <a:rPr lang="ru-RU" altLang="ru-RU" baseline="0" dirty="0" smtClean="0"/>
              <a:t> (тогда, потом и сейчас). Сколько их, как живут. Аля.</a:t>
            </a:r>
          </a:p>
          <a:p>
            <a:pPr eaLnBrk="1" hangingPunct="1"/>
            <a:r>
              <a:rPr lang="ru-RU" altLang="ru-RU" baseline="0" dirty="0" smtClean="0"/>
              <a:t>«Облава шестидесятых», в приёмные семьи, в интернаты (как в Австралии «украденное поколение», как в США переселение «дорога слёз»).</a:t>
            </a:r>
          </a:p>
          <a:p>
            <a:pPr eaLnBrk="1" hangingPunct="1"/>
            <a:r>
              <a:rPr lang="ru-RU" altLang="ru-RU" baseline="0" dirty="0" smtClean="0"/>
              <a:t>Потом в Канаде признали свою вину, выплачивали компенсации семьям.</a:t>
            </a:r>
          </a:p>
          <a:p>
            <a:pPr eaLnBrk="1" hangingPunct="1"/>
            <a:r>
              <a:rPr lang="ru-RU" altLang="ru-RU" baseline="0" dirty="0" smtClean="0"/>
              <a:t>Всё </a:t>
            </a:r>
            <a:r>
              <a:rPr lang="ru-RU" altLang="ru-RU" baseline="0" dirty="0" smtClean="0"/>
              <a:t>население на юге, север не освоен и не комфортен для проживания.</a:t>
            </a:r>
          </a:p>
          <a:p>
            <a:pPr eaLnBrk="1" hangingPunct="1"/>
            <a:r>
              <a:rPr lang="ru-RU" altLang="ru-RU" baseline="0" dirty="0" smtClean="0"/>
              <a:t>Внешние </a:t>
            </a:r>
            <a:r>
              <a:rPr lang="ru-RU" altLang="ru-RU" baseline="0" dirty="0" smtClean="0"/>
              <a:t>долги </a:t>
            </a:r>
            <a:r>
              <a:rPr lang="ru-RU" altLang="ru-RU" baseline="0" dirty="0" smtClean="0"/>
              <a:t>(сравнение с Россией, США, регионами).</a:t>
            </a:r>
            <a:endParaRPr lang="ru-RU" alt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3295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altLang="ru-RU" dirty="0" err="1" smtClean="0"/>
              <a:t>Лулулемон</a:t>
            </a:r>
            <a:r>
              <a:rPr lang="ru-RU" altLang="ru-RU" baseline="0" dirty="0" smtClean="0"/>
              <a:t> – для спорта и йоги, неожиданный успех.</a:t>
            </a:r>
          </a:p>
          <a:p>
            <a:pPr marL="228600" indent="-228600" eaLnBrk="1" hangingPunct="1"/>
            <a:r>
              <a:rPr lang="ru-RU" altLang="ru-RU" baseline="0" dirty="0" err="1" smtClean="0"/>
              <a:t>Бомбардье</a:t>
            </a:r>
            <a:r>
              <a:rPr lang="ru-RU" altLang="ru-RU" baseline="0" dirty="0" smtClean="0"/>
              <a:t> – остались только вездеходы (самолёты и поезда продали)</a:t>
            </a:r>
          </a:p>
          <a:p>
            <a:pPr marL="228600" indent="-228600" eaLnBrk="1" hangingPunct="1"/>
            <a:r>
              <a:rPr lang="ru-RU" altLang="ru-RU" baseline="0" dirty="0" smtClean="0"/>
              <a:t>Тим </a:t>
            </a:r>
            <a:r>
              <a:rPr lang="ru-RU" altLang="ru-RU" baseline="0" dirty="0" err="1" smtClean="0"/>
              <a:t>Хортонс</a:t>
            </a:r>
            <a:r>
              <a:rPr lang="ru-RU" altLang="ru-RU" baseline="0" dirty="0" smtClean="0"/>
              <a:t> – хоккеист, больше 50% рынка кофе и сдобы, 22% пищевого сектора.</a:t>
            </a:r>
          </a:p>
          <a:p>
            <a:pPr marL="228600" indent="-228600" eaLnBrk="1" hangingPunct="1"/>
            <a:r>
              <a:rPr lang="ru-RU" altLang="ru-RU" dirty="0" smtClean="0"/>
              <a:t>Канада Гус – пуховики по всему миру.</a:t>
            </a:r>
          </a:p>
          <a:p>
            <a:pPr marL="228600" indent="-228600" eaLnBrk="1" hangingPunct="1"/>
            <a:r>
              <a:rPr lang="ru-RU" altLang="ru-RU" dirty="0" err="1" smtClean="0"/>
              <a:t>Блэкберри</a:t>
            </a:r>
            <a:r>
              <a:rPr lang="ru-RU" altLang="ru-RU" dirty="0" smtClean="0"/>
              <a:t> – семейство кнопочных телефонов.</a:t>
            </a:r>
          </a:p>
          <a:p>
            <a:pPr marL="228600" indent="-228600" eaLnBrk="1" hangingPunct="1"/>
            <a:r>
              <a:rPr lang="ru-RU" altLang="ru-RU" dirty="0" smtClean="0"/>
              <a:t>Кленовые сиропы.</a:t>
            </a:r>
          </a:p>
          <a:p>
            <a:pPr marL="228600" indent="-228600" eaLnBrk="1" hangingPunct="1"/>
            <a:r>
              <a:rPr lang="ru-RU" altLang="ru-RU" dirty="0" smtClean="0"/>
              <a:t>НХЛ</a:t>
            </a:r>
            <a:r>
              <a:rPr lang="ru-RU" altLang="ru-RU" baseline="0" dirty="0" smtClean="0"/>
              <a:t> и НБА (США-Канада), неожиданная победа </a:t>
            </a:r>
            <a:r>
              <a:rPr lang="ru-RU" altLang="ru-RU" baseline="0" dirty="0" err="1" smtClean="0"/>
              <a:t>Рапторс</a:t>
            </a:r>
            <a:r>
              <a:rPr lang="ru-RU" altLang="ru-RU" baseline="0" dirty="0" smtClean="0"/>
              <a:t> в 2019.</a:t>
            </a:r>
            <a:r>
              <a:rPr lang="en-US" altLang="ru-RU" baseline="0" dirty="0" smtClean="0"/>
              <a:t> </a:t>
            </a:r>
            <a:r>
              <a:rPr lang="ru-RU" altLang="ru-RU" baseline="0" dirty="0" smtClean="0"/>
              <a:t>сборная Канады на ЧМ 2021.</a:t>
            </a:r>
          </a:p>
          <a:p>
            <a:pPr marL="228600" indent="-228600" eaLnBrk="1" hangingPunct="1"/>
            <a:r>
              <a:rPr lang="ru-RU" altLang="ru-RU" baseline="0" dirty="0" smtClean="0"/>
              <a:t>Олимпиады 1988 Калгари, 2010 </a:t>
            </a:r>
            <a:r>
              <a:rPr lang="ru-RU" altLang="ru-RU" baseline="0" dirty="0" smtClean="0"/>
              <a:t>Ванкувер, Монреаль 1976 </a:t>
            </a:r>
            <a:r>
              <a:rPr lang="ru-RU" altLang="ru-RU" baseline="0" dirty="0" smtClean="0"/>
              <a:t>(провал, 30 лет расплаты).</a:t>
            </a:r>
          </a:p>
          <a:p>
            <a:pPr marL="228600" indent="-228600"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04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altLang="ru-RU" dirty="0" smtClean="0"/>
              <a:t>Оскар </a:t>
            </a:r>
            <a:r>
              <a:rPr lang="ru-RU" altLang="ru-RU" dirty="0" smtClean="0"/>
              <a:t>Питерсон (джазовый пианист), </a:t>
            </a:r>
            <a:r>
              <a:rPr lang="ru-RU" altLang="ru-RU" dirty="0" smtClean="0"/>
              <a:t>Леонард </a:t>
            </a:r>
            <a:r>
              <a:rPr lang="ru-RU" altLang="ru-RU" dirty="0" smtClean="0"/>
              <a:t>Коэн (поэт, писатель, певец, сложные тексты),</a:t>
            </a:r>
          </a:p>
          <a:p>
            <a:pPr marL="228600" indent="-228600" eaLnBrk="1" hangingPunct="1"/>
            <a:r>
              <a:rPr lang="ru-RU" altLang="ru-RU" dirty="0" smtClean="0"/>
              <a:t>Нил Янг (блюз, кантри, фолк, благ. фестивали), </a:t>
            </a:r>
            <a:r>
              <a:rPr lang="ru-RU" altLang="ru-RU" dirty="0" err="1" smtClean="0"/>
              <a:t>Дайана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Кролл</a:t>
            </a:r>
            <a:r>
              <a:rPr lang="ru-RU" altLang="ru-RU" dirty="0" smtClean="0"/>
              <a:t> (джаз, </a:t>
            </a:r>
            <a:r>
              <a:rPr lang="ru-RU" altLang="ru-RU" dirty="0" err="1" smtClean="0"/>
              <a:t>фо</a:t>
            </a:r>
            <a:r>
              <a:rPr lang="ru-RU" altLang="ru-RU" dirty="0" smtClean="0"/>
              <a:t>-но, 5 премий </a:t>
            </a:r>
            <a:r>
              <a:rPr lang="ru-RU" altLang="ru-RU" dirty="0" err="1" smtClean="0"/>
              <a:t>Грэмми</a:t>
            </a:r>
            <a:r>
              <a:rPr lang="ru-RU" altLang="ru-RU" dirty="0" smtClean="0"/>
              <a:t>),</a:t>
            </a:r>
          </a:p>
          <a:p>
            <a:pPr marL="228600" indent="-228600" eaLnBrk="1" hangingPunct="1"/>
            <a:r>
              <a:rPr lang="ru-RU" altLang="ru-RU" dirty="0" smtClean="0"/>
              <a:t>Брайан Адамс (рок-музыкант, фотограф),  Селин </a:t>
            </a:r>
            <a:r>
              <a:rPr lang="ru-RU" altLang="ru-RU" dirty="0" err="1" smtClean="0"/>
              <a:t>Дион</a:t>
            </a:r>
            <a:r>
              <a:rPr lang="ru-RU" altLang="ru-RU" dirty="0" smtClean="0"/>
              <a:t> (в многодетной семье в провинции Квебек,</a:t>
            </a:r>
          </a:p>
          <a:p>
            <a:pPr marL="228600" indent="-228600" eaLnBrk="1" hangingPunct="1"/>
            <a:r>
              <a:rPr lang="ru-RU" altLang="ru-RU" dirty="0" err="1" smtClean="0"/>
              <a:t>Дион</a:t>
            </a:r>
            <a:r>
              <a:rPr lang="ru-RU" altLang="ru-RU" dirty="0" smtClean="0"/>
              <a:t> в подростковом возрасте стала звездой во франкоязычном мире после того, как её</a:t>
            </a:r>
          </a:p>
          <a:p>
            <a:pPr marL="228600" indent="-228600" eaLnBrk="1" hangingPunct="1"/>
            <a:r>
              <a:rPr lang="ru-RU" altLang="ru-RU" dirty="0" smtClean="0"/>
              <a:t>менеджер и будущий муж заложил свой дом, чтобы профинансировать её первую запись;</a:t>
            </a:r>
          </a:p>
          <a:p>
            <a:pPr marL="228600" indent="-228600" eaLnBrk="1" hangingPunct="1"/>
            <a:r>
              <a:rPr lang="ru-RU" altLang="ru-RU" dirty="0" smtClean="0"/>
              <a:t>одна</a:t>
            </a:r>
            <a:r>
              <a:rPr lang="ru-RU" altLang="ru-RU" baseline="0" dirty="0" smtClean="0"/>
              <a:t> из самых продаваемых и высокооплачиваемых, </a:t>
            </a:r>
            <a:r>
              <a:rPr lang="en-US" altLang="ru-RU" baseline="0" dirty="0" smtClean="0"/>
              <a:t>My Heart Will Go on</a:t>
            </a:r>
            <a:r>
              <a:rPr lang="ru-RU" altLang="ru-RU" baseline="0" dirty="0" smtClean="0"/>
              <a:t>, Евровидение 1988 Швейцария</a:t>
            </a:r>
            <a:r>
              <a:rPr lang="ru-RU" altLang="ru-RU" dirty="0" smtClean="0"/>
              <a:t>),</a:t>
            </a:r>
          </a:p>
          <a:p>
            <a:pPr marL="228600" indent="-228600" eaLnBrk="1" hangingPunct="1"/>
            <a:r>
              <a:rPr lang="ru-RU" altLang="ru-RU" dirty="0" err="1" smtClean="0"/>
              <a:t>Гару+Брюно+Даниэль+Люк</a:t>
            </a:r>
            <a:r>
              <a:rPr lang="en-US" altLang="ru-RU" dirty="0" smtClean="0"/>
              <a:t> (</a:t>
            </a:r>
            <a:r>
              <a:rPr lang="ru-RU" altLang="ru-RU" dirty="0" err="1" smtClean="0"/>
              <a:t>Нотр</a:t>
            </a:r>
            <a:r>
              <a:rPr lang="ru-RU" altLang="ru-RU" baseline="0" dirty="0" smtClean="0"/>
              <a:t> Дам, все эти канадцы, история </a:t>
            </a:r>
            <a:r>
              <a:rPr lang="ru-RU" altLang="ru-RU" baseline="0" dirty="0" err="1" smtClean="0"/>
              <a:t>Гару</a:t>
            </a:r>
            <a:r>
              <a:rPr lang="ru-RU" altLang="ru-RU" baseline="0" dirty="0" smtClean="0"/>
              <a:t> по барам</a:t>
            </a:r>
            <a:r>
              <a:rPr lang="en-US" altLang="ru-RU" dirty="0" smtClean="0"/>
              <a:t>)</a:t>
            </a:r>
            <a:r>
              <a:rPr lang="ru-RU" altLang="ru-RU" dirty="0" smtClean="0"/>
              <a:t>,</a:t>
            </a:r>
            <a:endParaRPr lang="ru-RU" altLang="ru-RU" baseline="0" dirty="0" smtClean="0"/>
          </a:p>
          <a:p>
            <a:pPr marL="228600" indent="-228600" eaLnBrk="1" hangingPunct="1"/>
            <a:r>
              <a:rPr lang="ru-RU" altLang="ru-RU" baseline="0" dirty="0" err="1" smtClean="0"/>
              <a:t>Аланис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Морисетт</a:t>
            </a:r>
            <a:r>
              <a:rPr lang="ru-RU" altLang="ru-RU" baseline="0" dirty="0" smtClean="0"/>
              <a:t> (певица, автор, 7 </a:t>
            </a:r>
            <a:r>
              <a:rPr lang="ru-RU" altLang="ru-RU" baseline="0" dirty="0" err="1" smtClean="0"/>
              <a:t>Грэмми</a:t>
            </a:r>
            <a:r>
              <a:rPr lang="ru-RU" altLang="ru-RU" baseline="0" dirty="0" smtClean="0"/>
              <a:t>), </a:t>
            </a:r>
            <a:r>
              <a:rPr lang="ru-RU" altLang="ru-RU" baseline="0" dirty="0" smtClean="0"/>
              <a:t>Лара </a:t>
            </a:r>
            <a:r>
              <a:rPr lang="ru-RU" altLang="ru-RU" baseline="0" dirty="0" err="1" smtClean="0"/>
              <a:t>Фабиан</a:t>
            </a:r>
            <a:r>
              <a:rPr lang="ru-RU" altLang="ru-RU" baseline="0" dirty="0" smtClean="0"/>
              <a:t> (Евровидение 1988 Люксембург),</a:t>
            </a:r>
          </a:p>
          <a:p>
            <a:pPr marL="228600" indent="-228600" eaLnBrk="1" hangingPunct="1"/>
            <a:r>
              <a:rPr lang="ru-RU" altLang="ru-RU" baseline="0" dirty="0" err="1" smtClean="0"/>
              <a:t>Авриль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ЛавинЬ</a:t>
            </a:r>
            <a:r>
              <a:rPr lang="ru-RU" altLang="ru-RU" baseline="0" dirty="0" smtClean="0"/>
              <a:t> (певица, автор, вегетарианка, благотворитель, против наркотиков),</a:t>
            </a:r>
          </a:p>
          <a:p>
            <a:pPr marL="228600" indent="-228600" eaLnBrk="1" hangingPunct="1"/>
            <a:r>
              <a:rPr lang="ru-RU" altLang="ru-RU" baseline="0" dirty="0" err="1" smtClean="0"/>
              <a:t>Джастин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Бибер</a:t>
            </a:r>
            <a:r>
              <a:rPr lang="ru-RU" altLang="ru-RU" baseline="0" dirty="0" smtClean="0"/>
              <a:t> (канадский поп-R&amp;B-певец, автор песен, музыкант, актёр, 1 </a:t>
            </a:r>
            <a:r>
              <a:rPr lang="ru-RU" altLang="ru-RU" baseline="0" dirty="0" err="1" smtClean="0"/>
              <a:t>Грэмми</a:t>
            </a:r>
            <a:r>
              <a:rPr lang="ru-RU" altLang="ru-RU" baseline="0" dirty="0" smtClean="0"/>
              <a:t>),</a:t>
            </a:r>
          </a:p>
          <a:p>
            <a:pPr marL="228600" indent="-228600" eaLnBrk="1" hangingPunct="1"/>
            <a:r>
              <a:rPr lang="ru-RU" altLang="ru-RU" baseline="0" dirty="0" err="1" smtClean="0"/>
              <a:t>Шанайа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Твейн</a:t>
            </a:r>
            <a:r>
              <a:rPr lang="ru-RU" altLang="ru-RU" baseline="0" dirty="0" smtClean="0"/>
              <a:t> (одна </a:t>
            </a:r>
            <a:r>
              <a:rPr lang="ru-RU" altLang="ru-RU" baseline="0" smtClean="0"/>
              <a:t>из самых успешных </a:t>
            </a:r>
            <a:r>
              <a:rPr lang="ru-RU" altLang="ru-RU" baseline="0" dirty="0" smtClean="0"/>
              <a:t>современных исполнителей кантри и </a:t>
            </a:r>
            <a:r>
              <a:rPr lang="ru-RU" altLang="ru-RU" baseline="0" smtClean="0"/>
              <a:t>поп-музыки).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053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792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45 w 717"/>
                <a:gd name="T1" fmla="*/ 845 h 845"/>
                <a:gd name="T2" fmla="*/ 745 w 717"/>
                <a:gd name="T3" fmla="*/ 821 h 845"/>
                <a:gd name="T4" fmla="*/ 602 w 717"/>
                <a:gd name="T5" fmla="*/ 605 h 845"/>
                <a:gd name="T6" fmla="*/ 420 w 717"/>
                <a:gd name="T7" fmla="*/ 396 h 845"/>
                <a:gd name="T8" fmla="*/ 23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3 w 717"/>
                <a:gd name="T15" fmla="*/ 198 h 845"/>
                <a:gd name="T16" fmla="*/ 414 w 717"/>
                <a:gd name="T17" fmla="*/ 408 h 845"/>
                <a:gd name="T18" fmla="*/ 596 w 717"/>
                <a:gd name="T19" fmla="*/ 623 h 845"/>
                <a:gd name="T20" fmla="*/ 745 w 717"/>
                <a:gd name="T21" fmla="*/ 845 h 845"/>
                <a:gd name="T22" fmla="*/ 74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1 w 407"/>
                <a:gd name="T1" fmla="*/ 414 h 414"/>
                <a:gd name="T2" fmla="*/ 421 w 407"/>
                <a:gd name="T3" fmla="*/ 396 h 414"/>
                <a:gd name="T4" fmla="*/ 23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0 w 407"/>
                <a:gd name="T13" fmla="*/ 204 h 414"/>
                <a:gd name="T14" fmla="*/ 421 w 407"/>
                <a:gd name="T15" fmla="*/ 414 h 414"/>
                <a:gd name="T16" fmla="*/ 42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14 w 586"/>
                <a:gd name="T1" fmla="*/ 0 h 599"/>
                <a:gd name="T2" fmla="*/ 596 w 586"/>
                <a:gd name="T3" fmla="*/ 0 h 599"/>
                <a:gd name="T4" fmla="*/ 421 w 586"/>
                <a:gd name="T5" fmla="*/ 132 h 599"/>
                <a:gd name="T6" fmla="*/ 27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1 w 586"/>
                <a:gd name="T17" fmla="*/ 282 h 599"/>
                <a:gd name="T18" fmla="*/ 427 w 586"/>
                <a:gd name="T19" fmla="*/ 138 h 599"/>
                <a:gd name="T20" fmla="*/ 614 w 586"/>
                <a:gd name="T21" fmla="*/ 0 h 599"/>
                <a:gd name="T22" fmla="*/ 61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3 w 269"/>
                <a:gd name="T1" fmla="*/ 0 h 252"/>
                <a:gd name="T2" fmla="*/ 26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3 w 269"/>
                <a:gd name="T15" fmla="*/ 0 h 252"/>
                <a:gd name="T16" fmla="*/ 28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7CC9-3F8A-4EEF-8305-FCFED0F536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78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2CD02-4AAE-4A66-A837-8EE326F80D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16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1208-9D65-433A-936E-5C15DEA125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79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B193-B9D4-456F-A330-7CE0D78C6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18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DB81-FBF4-4009-89A9-5660AC139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48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27BAF-18D5-49E9-B0B4-41B9D5C34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21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54DD-7BD4-407C-B01B-7681D7B70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96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3DA9-2278-4DAB-8F87-3B5D09C23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523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633E-3D72-4BB8-B1AE-665E05606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81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34E21-CE73-47E5-A5D3-DD43120043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08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B636-062B-46D3-92BB-FB377EF47F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59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29A31-55C2-4A10-9C1C-8DD7C73C37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61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6B49-AE87-43D8-9E96-D2BB561BB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2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45 w 717"/>
                <a:gd name="T1" fmla="*/ 845 h 845"/>
                <a:gd name="T2" fmla="*/ 745 w 717"/>
                <a:gd name="T3" fmla="*/ 821 h 845"/>
                <a:gd name="T4" fmla="*/ 602 w 717"/>
                <a:gd name="T5" fmla="*/ 605 h 845"/>
                <a:gd name="T6" fmla="*/ 420 w 717"/>
                <a:gd name="T7" fmla="*/ 396 h 845"/>
                <a:gd name="T8" fmla="*/ 23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3 w 717"/>
                <a:gd name="T15" fmla="*/ 198 h 845"/>
                <a:gd name="T16" fmla="*/ 414 w 717"/>
                <a:gd name="T17" fmla="*/ 408 h 845"/>
                <a:gd name="T18" fmla="*/ 596 w 717"/>
                <a:gd name="T19" fmla="*/ 623 h 845"/>
                <a:gd name="T20" fmla="*/ 745 w 717"/>
                <a:gd name="T21" fmla="*/ 845 h 845"/>
                <a:gd name="T22" fmla="*/ 74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1 w 407"/>
                <a:gd name="T1" fmla="*/ 414 h 414"/>
                <a:gd name="T2" fmla="*/ 421 w 407"/>
                <a:gd name="T3" fmla="*/ 396 h 414"/>
                <a:gd name="T4" fmla="*/ 23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0 w 407"/>
                <a:gd name="T13" fmla="*/ 204 h 414"/>
                <a:gd name="T14" fmla="*/ 421 w 407"/>
                <a:gd name="T15" fmla="*/ 414 h 414"/>
                <a:gd name="T16" fmla="*/ 42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14 w 586"/>
                <a:gd name="T1" fmla="*/ 0 h 599"/>
                <a:gd name="T2" fmla="*/ 596 w 586"/>
                <a:gd name="T3" fmla="*/ 0 h 599"/>
                <a:gd name="T4" fmla="*/ 421 w 586"/>
                <a:gd name="T5" fmla="*/ 132 h 599"/>
                <a:gd name="T6" fmla="*/ 27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1 w 586"/>
                <a:gd name="T17" fmla="*/ 282 h 599"/>
                <a:gd name="T18" fmla="*/ 427 w 586"/>
                <a:gd name="T19" fmla="*/ 138 h 599"/>
                <a:gd name="T20" fmla="*/ 614 w 586"/>
                <a:gd name="T21" fmla="*/ 0 h 599"/>
                <a:gd name="T22" fmla="*/ 61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3 w 269"/>
                <a:gd name="T1" fmla="*/ 0 h 252"/>
                <a:gd name="T2" fmla="*/ 26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3 w 269"/>
                <a:gd name="T15" fmla="*/ 0 h 252"/>
                <a:gd name="T16" fmla="*/ 28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271C087-800C-4C16-8091-EFDEF12D3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8506" y="163670"/>
            <a:ext cx="6253667" cy="1133475"/>
          </a:xfrm>
        </p:spPr>
        <p:txBody>
          <a:bodyPr anchor="ctr" anchorCtr="0"/>
          <a:lstStyle/>
          <a:p>
            <a:pPr algn="l" eaLnBrk="1" hangingPunct="1">
              <a:defRPr/>
            </a:pPr>
            <a:r>
              <a:rPr lang="ru-RU" altLang="ru-RU" sz="7200" b="1" dirty="0" smtClean="0">
                <a:solidFill>
                  <a:srgbClr val="FF0000"/>
                </a:solidFill>
                <a:latin typeface="EckmannC" pitchFamily="2" charset="0"/>
              </a:rPr>
              <a:t>К </a:t>
            </a:r>
            <a:r>
              <a:rPr lang="ru-RU" altLang="ru-RU" sz="7200" b="1" dirty="0" smtClean="0">
                <a:solidFill>
                  <a:schemeClr val="tx1"/>
                </a:solidFill>
                <a:latin typeface="EckmannC" pitchFamily="2" charset="0"/>
              </a:rPr>
              <a:t>А</a:t>
            </a:r>
            <a:r>
              <a:rPr lang="ru-RU" altLang="ru-RU" sz="7200" b="1" dirty="0" smtClean="0">
                <a:solidFill>
                  <a:srgbClr val="FF0000"/>
                </a:solidFill>
                <a:latin typeface="EckmannC" pitchFamily="2" charset="0"/>
              </a:rPr>
              <a:t> Н </a:t>
            </a:r>
            <a:r>
              <a:rPr lang="ru-RU" altLang="ru-RU" sz="7200" b="1" dirty="0" smtClean="0">
                <a:solidFill>
                  <a:schemeClr val="tx1"/>
                </a:solidFill>
                <a:latin typeface="EckmannC" pitchFamily="2" charset="0"/>
              </a:rPr>
              <a:t>А</a:t>
            </a:r>
            <a:r>
              <a:rPr lang="ru-RU" altLang="ru-RU" sz="7200" b="1" dirty="0" smtClean="0">
                <a:solidFill>
                  <a:srgbClr val="FF0000"/>
                </a:solidFill>
                <a:latin typeface="EckmannC" pitchFamily="2" charset="0"/>
              </a:rPr>
              <a:t> Д </a:t>
            </a:r>
            <a:r>
              <a:rPr lang="ru-RU" altLang="ru-RU" sz="7200" b="1" dirty="0" smtClean="0">
                <a:solidFill>
                  <a:schemeClr val="tx1"/>
                </a:solidFill>
                <a:latin typeface="EckmannC" pitchFamily="2" charset="0"/>
              </a:rPr>
              <a:t>А</a:t>
            </a:r>
            <a:endParaRPr lang="en-US" altLang="ru-RU" sz="7200" dirty="0" smtClean="0">
              <a:solidFill>
                <a:schemeClr val="tx1"/>
              </a:solidFill>
              <a:latin typeface="EckmannC" pitchFamily="2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913856" y="3233261"/>
            <a:ext cx="6230144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1800" dirty="0" smtClean="0"/>
              <a:t>  </a:t>
            </a:r>
            <a:r>
              <a:rPr lang="ru-RU" altLang="ru-RU" sz="2400" dirty="0" smtClean="0"/>
              <a:t>2</a:t>
            </a:r>
            <a:r>
              <a:rPr lang="ru-RU" altLang="ru-RU" sz="1400" dirty="0" smtClean="0"/>
              <a:t>я</a:t>
            </a:r>
            <a:r>
              <a:rPr lang="ru-RU" altLang="ru-RU" sz="1800" dirty="0" smtClean="0"/>
              <a:t> по территории в Мире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ru-RU" sz="1800" dirty="0"/>
              <a:t>  </a:t>
            </a:r>
            <a:r>
              <a:rPr lang="ru-RU" altLang="ru-RU" sz="1800" dirty="0" smtClean="0"/>
              <a:t>шесть</a:t>
            </a:r>
            <a:r>
              <a:rPr lang="en-US" altLang="ru-RU" sz="1800" dirty="0" smtClean="0"/>
              <a:t> </a:t>
            </a:r>
            <a:r>
              <a:rPr lang="ru-RU" altLang="ru-RU" sz="1800" dirty="0"/>
              <a:t>разных </a:t>
            </a:r>
            <a:r>
              <a:rPr lang="ru-RU" altLang="ru-RU" sz="1800" dirty="0" smtClean="0"/>
              <a:t>часовых поясов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1800" dirty="0" smtClean="0"/>
              <a:t>  самая длинная береговая линия</a:t>
            </a:r>
            <a:br>
              <a:rPr lang="ru-RU" altLang="ru-RU" sz="1800" dirty="0" smtClean="0"/>
            </a:br>
            <a:endParaRPr lang="ru-RU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1800" dirty="0" smtClean="0"/>
              <a:t>  самая длинная государственная граница</a:t>
            </a:r>
            <a:br>
              <a:rPr lang="ru-RU" altLang="ru-RU" sz="1800" dirty="0" smtClean="0"/>
            </a:br>
            <a:endParaRPr lang="ru-RU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1800" dirty="0" smtClean="0"/>
              <a:t>  два официальных языка (а кое-где и десять)</a:t>
            </a:r>
            <a:br>
              <a:rPr lang="ru-RU" altLang="ru-RU" sz="1800" dirty="0" smtClean="0"/>
            </a:br>
            <a:endParaRPr lang="ru-RU" altLang="ru-RU" sz="1800" dirty="0" smtClean="0"/>
          </a:p>
        </p:txBody>
      </p:sp>
      <p:sp>
        <p:nvSpPr>
          <p:cNvPr id="5124" name="AutoShape 66" descr="300px-Georgia_(orthographic_projection_with_inset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25" name="AutoShape 68" descr="300px-Georgia_(orthographic_projection_with_inset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26" name="Rectangle 75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27" name="Rectangle 79"/>
          <p:cNvSpPr>
            <a:spLocks noChangeArrowheads="1"/>
          </p:cNvSpPr>
          <p:nvPr/>
        </p:nvSpPr>
        <p:spPr bwMode="auto">
          <a:xfrm>
            <a:off x="1624013" y="405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28" name="Rectangle 8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29" name="AutoShape 85" descr="300px-Georgia_(orthographic_projection_with_inset)"/>
          <p:cNvSpPr>
            <a:spLocks noChangeAspect="1" noChangeArrowheads="1"/>
          </p:cNvSpPr>
          <p:nvPr/>
        </p:nvSpPr>
        <p:spPr bwMode="auto">
          <a:xfrm>
            <a:off x="1260475" y="2522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30" name="AutoShape 91" descr="250px-Greater_coat_of_arms_of_Georg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31" name="AutoShape 93" descr="250px-Greater_coat_of_arms_of_Georg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32" name="AutoShape 99" descr="x_60b7d28f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33" name="AutoShape 101" descr="x_60b7d28f"/>
          <p:cNvSpPr>
            <a:spLocks noChangeAspect="1" noChangeArrowheads="1"/>
          </p:cNvSpPr>
          <p:nvPr/>
        </p:nvSpPr>
        <p:spPr bwMode="auto">
          <a:xfrm>
            <a:off x="8532813" y="5734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34" name="AutoShape 105" descr="georg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sp>
        <p:nvSpPr>
          <p:cNvPr id="5135" name="AutoShape 107" descr="georg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/>
          </a:p>
        </p:txBody>
      </p:sp>
      <p:pic>
        <p:nvPicPr>
          <p:cNvPr id="5142" name="Picture 22" descr="Фла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73" y="236014"/>
            <a:ext cx="2125440" cy="10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Канада на кар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" y="2875755"/>
            <a:ext cx="28575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pinclipart.com/picdir/big/47-477164_emblem-of-canada-canadian-coat-of-arms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44" y="2674938"/>
            <a:ext cx="1547769" cy="20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539552" y="1593851"/>
            <a:ext cx="8532440" cy="9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EckmannC" pitchFamily="2" charset="0"/>
              </a:rPr>
              <a:t>Хоть похожа на Россию, только всё же не Россия…</a:t>
            </a:r>
            <a:endParaRPr lang="en-US" altLang="ru-RU" sz="2800" i="1" dirty="0" smtClean="0">
              <a:solidFill>
                <a:schemeClr val="accent6">
                  <a:lumMod val="75000"/>
                </a:schemeClr>
              </a:solidFill>
              <a:latin typeface="Eckman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199784" y="-34093"/>
            <a:ext cx="1944216" cy="98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7200" b="1" dirty="0" smtClean="0">
                <a:solidFill>
                  <a:srgbClr val="FF0000"/>
                </a:solidFill>
                <a:latin typeface="EckmannC" pitchFamily="2" charset="0"/>
              </a:rPr>
              <a:t>Г</a:t>
            </a:r>
            <a:r>
              <a:rPr lang="ru-RU" altLang="ru-RU" sz="7200" b="1" dirty="0" smtClean="0">
                <a:solidFill>
                  <a:schemeClr val="tx1"/>
                </a:solidFill>
                <a:latin typeface="EckmannC" pitchFamily="2" charset="0"/>
              </a:rPr>
              <a:t>Е</a:t>
            </a:r>
            <a:r>
              <a:rPr lang="ru-RU" altLang="ru-RU" sz="7200" b="1" dirty="0" smtClean="0">
                <a:solidFill>
                  <a:srgbClr val="FF0000"/>
                </a:solidFill>
                <a:latin typeface="EckmannC" pitchFamily="2" charset="0"/>
              </a:rPr>
              <a:t>О</a:t>
            </a:r>
            <a:endParaRPr lang="en-US" altLang="ru-RU" sz="7200" dirty="0" smtClean="0">
              <a:solidFill>
                <a:schemeClr val="tx1"/>
              </a:solidFill>
              <a:latin typeface="EckmannC" pitchFamily="2" charset="0"/>
            </a:endParaRPr>
          </a:p>
        </p:txBody>
      </p:sp>
      <p:pic>
        <p:nvPicPr>
          <p:cNvPr id="1026" name="Picture 2" descr="https://avatars.mds.yandex.net/get-zen_doc/3431141/pub_5fd7222e5a2c8e1f2c483be2_5fd72c9964f2df1897a43a4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4" y="811484"/>
            <a:ext cx="702945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0334" y="-79456"/>
            <a:ext cx="8532440" cy="9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800" i="1" dirty="0" smtClean="0">
                <a:solidFill>
                  <a:schemeClr val="bg1">
                    <a:lumMod val="75000"/>
                  </a:schemeClr>
                </a:solidFill>
                <a:latin typeface="EckmannC" pitchFamily="2" charset="0"/>
              </a:rPr>
              <a:t>10 провинций + 3 северные территории</a:t>
            </a:r>
            <a:endParaRPr lang="en-US" altLang="ru-RU" sz="2800" i="1" dirty="0" smtClean="0">
              <a:solidFill>
                <a:schemeClr val="bg1">
                  <a:lumMod val="75000"/>
                </a:schemeClr>
              </a:solidFill>
              <a:latin typeface="EckmannC" pitchFamily="2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199784" y="1010303"/>
            <a:ext cx="1960014" cy="263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800" i="1" u="sng" dirty="0" smtClean="0">
                <a:solidFill>
                  <a:srgbClr val="882312"/>
                </a:solidFill>
                <a:latin typeface="EckmannC" pitchFamily="2" charset="0"/>
              </a:rPr>
              <a:t>Соседи</a:t>
            </a:r>
            <a:r>
              <a:rPr lang="ru-RU" altLang="ru-RU" sz="2800" i="1" dirty="0" smtClean="0">
                <a:solidFill>
                  <a:srgbClr val="882312"/>
                </a:solidFill>
                <a:latin typeface="EckmannC" pitchFamily="2" charset="0"/>
              </a:rPr>
              <a:t>:</a:t>
            </a:r>
          </a:p>
          <a:p>
            <a:pPr algn="l" eaLnBrk="1" hangingPunct="1">
              <a:defRPr/>
            </a:pPr>
            <a:endParaRPr lang="ru-RU" altLang="ru-RU" sz="2800" i="1" dirty="0" smtClean="0">
              <a:solidFill>
                <a:srgbClr val="882312"/>
              </a:solidFill>
              <a:latin typeface="EckmannC" pitchFamily="2" charset="0"/>
            </a:endParaRPr>
          </a:p>
          <a:p>
            <a:pPr algn="l" eaLnBrk="1" hangingPunct="1">
              <a:defRPr/>
            </a:pPr>
            <a:r>
              <a:rPr lang="ru-RU" altLang="ru-RU" sz="2800" b="1" i="1" dirty="0" smtClean="0">
                <a:solidFill>
                  <a:srgbClr val="882312"/>
                </a:solidFill>
                <a:latin typeface="EckmannC" pitchFamily="2" charset="0"/>
              </a:rPr>
              <a:t>США</a:t>
            </a:r>
          </a:p>
          <a:p>
            <a:pPr algn="l" eaLnBrk="1" hangingPunct="1">
              <a:defRPr/>
            </a:pPr>
            <a:r>
              <a:rPr lang="ru-RU" altLang="ru-RU" sz="2800" i="1" dirty="0" smtClean="0">
                <a:solidFill>
                  <a:srgbClr val="882312"/>
                </a:solidFill>
                <a:latin typeface="EckmannC" pitchFamily="2" charset="0"/>
              </a:rPr>
              <a:t>+</a:t>
            </a:r>
          </a:p>
          <a:p>
            <a:pPr algn="l" eaLnBrk="1" hangingPunct="1">
              <a:defRPr/>
            </a:pPr>
            <a:r>
              <a:rPr lang="ru-RU" altLang="ru-RU" sz="2800" i="1" dirty="0" smtClean="0">
                <a:solidFill>
                  <a:srgbClr val="882312"/>
                </a:solidFill>
                <a:latin typeface="EckmannC" pitchFamily="2" charset="0"/>
              </a:rPr>
              <a:t>Дания ?</a:t>
            </a:r>
          </a:p>
          <a:p>
            <a:pPr algn="l" eaLnBrk="1" hangingPunct="1">
              <a:defRPr/>
            </a:pPr>
            <a:r>
              <a:rPr lang="ru-RU" altLang="ru-RU" sz="2800" i="1" dirty="0" smtClean="0">
                <a:solidFill>
                  <a:srgbClr val="882312"/>
                </a:solidFill>
                <a:latin typeface="EckmannC" pitchFamily="2" charset="0"/>
              </a:rPr>
              <a:t>Франция??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7183986" y="4039690"/>
            <a:ext cx="1960014" cy="263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800" i="1" u="sng" dirty="0" smtClean="0">
                <a:solidFill>
                  <a:schemeClr val="tx1">
                    <a:lumMod val="65000"/>
                  </a:schemeClr>
                </a:solidFill>
                <a:latin typeface="EckmannC" pitchFamily="2" charset="0"/>
              </a:rPr>
              <a:t>Ресурсы</a:t>
            </a:r>
            <a:r>
              <a:rPr lang="ru-RU" altLang="ru-RU" sz="2800" i="1" dirty="0" smtClean="0">
                <a:solidFill>
                  <a:schemeClr val="tx1">
                    <a:lumMod val="65000"/>
                  </a:schemeClr>
                </a:solidFill>
                <a:latin typeface="EckmannC" pitchFamily="2" charset="0"/>
              </a:rPr>
              <a:t>:</a:t>
            </a:r>
          </a:p>
          <a:p>
            <a:pPr algn="l" eaLnBrk="1" hangingPunct="1">
              <a:defRPr/>
            </a:pPr>
            <a:endParaRPr lang="ru-RU" altLang="ru-RU" sz="2800" i="1" dirty="0" smtClean="0">
              <a:solidFill>
                <a:schemeClr val="tx1">
                  <a:lumMod val="65000"/>
                </a:schemeClr>
              </a:solidFill>
              <a:latin typeface="EckmannC" pitchFamily="2" charset="0"/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800" i="1" dirty="0" smtClean="0">
                <a:solidFill>
                  <a:schemeClr val="tx1">
                    <a:lumMod val="65000"/>
                  </a:schemeClr>
                </a:solidFill>
                <a:latin typeface="EckmannC" pitchFamily="2" charset="0"/>
              </a:rPr>
              <a:t>Лес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800" i="1" dirty="0" smtClean="0">
                <a:solidFill>
                  <a:schemeClr val="tx1">
                    <a:lumMod val="65000"/>
                  </a:schemeClr>
                </a:solidFill>
                <a:latin typeface="EckmannC" pitchFamily="2" charset="0"/>
              </a:rPr>
              <a:t>Нефть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800" i="1" dirty="0" smtClean="0">
                <a:solidFill>
                  <a:schemeClr val="tx1">
                    <a:lumMod val="65000"/>
                  </a:schemeClr>
                </a:solidFill>
                <a:latin typeface="EckmannC" pitchFamily="2" charset="0"/>
              </a:rPr>
              <a:t>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60648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800" dirty="0" smtClean="0">
                <a:solidFill>
                  <a:srgbClr val="FF0000"/>
                </a:solidFill>
                <a:latin typeface="EckmannC" pitchFamily="2" charset="0"/>
              </a:rPr>
              <a:t>История </a:t>
            </a:r>
            <a:r>
              <a:rPr lang="ru-RU" altLang="ru-RU" sz="4800" dirty="0" smtClean="0">
                <a:solidFill>
                  <a:schemeClr val="tx1"/>
                </a:solidFill>
                <a:latin typeface="EckmannC" pitchFamily="2" charset="0"/>
              </a:rPr>
              <a:t>появления</a:t>
            </a:r>
            <a:r>
              <a:rPr lang="ru-RU" altLang="ru-RU" sz="4800" dirty="0" smtClean="0">
                <a:solidFill>
                  <a:srgbClr val="FF0000"/>
                </a:solidFill>
                <a:latin typeface="EckmannC" pitchFamily="2" charset="0"/>
              </a:rPr>
              <a:t> Канады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68227"/>
            <a:ext cx="8785225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400" dirty="0" smtClean="0">
                <a:effectLst/>
              </a:rPr>
              <a:t>I. </a:t>
            </a:r>
            <a:r>
              <a:rPr lang="ru-RU" altLang="ru-RU" sz="1400" dirty="0" smtClean="0">
                <a:effectLst/>
              </a:rPr>
              <a:t>Викинги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>
              <a:solidFill>
                <a:srgbClr val="C0C0C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400" dirty="0" smtClean="0">
                <a:effectLst/>
              </a:rPr>
              <a:t>II. </a:t>
            </a:r>
            <a:r>
              <a:rPr lang="ru-RU" altLang="ru-RU" sz="1400" dirty="0" smtClean="0">
                <a:effectLst/>
              </a:rPr>
              <a:t>Французы</a:t>
            </a:r>
            <a:endParaRPr lang="en-US" alt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0C0C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>
              <a:solidFill>
                <a:srgbClr val="C0C0C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400" dirty="0" smtClean="0">
                <a:effectLst/>
              </a:rPr>
              <a:t>III.</a:t>
            </a:r>
            <a:r>
              <a:rPr lang="ru-RU" altLang="ru-RU" sz="1400" dirty="0" smtClean="0">
                <a:effectLst/>
              </a:rPr>
              <a:t> Британцы</a:t>
            </a:r>
            <a:endParaRPr lang="en-US" alt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 smtClean="0">
              <a:solidFill>
                <a:srgbClr val="C0C0C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>
              <a:solidFill>
                <a:srgbClr val="C0C0C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 smtClean="0">
              <a:solidFill>
                <a:srgbClr val="C0C0C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>
              <a:solidFill>
                <a:srgbClr val="C0C0C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400" dirty="0" smtClean="0">
                <a:effectLst/>
              </a:rPr>
              <a:t>IV. </a:t>
            </a:r>
            <a:r>
              <a:rPr lang="ru-RU" altLang="ru-RU" sz="1400" dirty="0" smtClean="0">
                <a:effectLst/>
              </a:rPr>
              <a:t> Американцы, китайцы, русские и все остальные.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388" y="1440235"/>
            <a:ext cx="8785225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	1000 год - Исландия, Гренландия, Америка!</a:t>
            </a:r>
            <a:br>
              <a:rPr lang="ru-RU" altLang="ru-RU" sz="1400" dirty="0" smtClean="0">
                <a:solidFill>
                  <a:srgbClr val="C0C0C0"/>
                </a:solidFill>
                <a:effectLst/>
              </a:rPr>
            </a:b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Харальд </a:t>
            </a:r>
            <a:r>
              <a:rPr lang="ru-RU" altLang="ru-RU" sz="1400" dirty="0" err="1" smtClean="0">
                <a:solidFill>
                  <a:srgbClr val="C0C0C0"/>
                </a:solidFill>
                <a:effectLst/>
              </a:rPr>
              <a:t>Прекрасноволосый</a:t>
            </a: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, Эрик Рыжий и его сын </a:t>
            </a:r>
            <a:r>
              <a:rPr lang="ru-RU" altLang="ru-RU" sz="1400" dirty="0" err="1" smtClean="0">
                <a:solidFill>
                  <a:srgbClr val="C0C0C0"/>
                </a:solidFill>
                <a:effectLst/>
              </a:rPr>
              <a:t>Лейф</a:t>
            </a: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 </a:t>
            </a:r>
            <a:r>
              <a:rPr lang="ru-RU" altLang="ru-RU" sz="1400" dirty="0" err="1" smtClean="0">
                <a:solidFill>
                  <a:srgbClr val="C0C0C0"/>
                </a:solidFill>
                <a:effectLst/>
              </a:rPr>
              <a:t>Эрикссон</a:t>
            </a: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 smtClean="0">
                <a:solidFill>
                  <a:srgbClr val="C0C0C0"/>
                </a:solidFill>
                <a:effectLst/>
              </a:rPr>
              <a:t>	</a:t>
            </a:r>
            <a:endParaRPr lang="ru-RU" altLang="ru-RU" sz="2400" i="1" dirty="0" smtClean="0">
              <a:solidFill>
                <a:srgbClr val="FFCCCC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dirty="0">
                <a:solidFill>
                  <a:srgbClr val="C0C0C0"/>
                </a:solidFill>
                <a:effectLst/>
              </a:rPr>
              <a:t>	</a:t>
            </a:r>
            <a:r>
              <a:rPr lang="de-DE" altLang="ru-RU" sz="1400" dirty="0" smtClean="0">
                <a:solidFill>
                  <a:srgbClr val="C0C0C0"/>
                </a:solidFill>
                <a:effectLst/>
              </a:rPr>
              <a:t>XV</a:t>
            </a:r>
            <a:r>
              <a:rPr lang="en-US" altLang="ru-RU" sz="1400" dirty="0" smtClean="0">
                <a:solidFill>
                  <a:srgbClr val="C0C0C0"/>
                </a:solidFill>
                <a:effectLst/>
              </a:rPr>
              <a:t>-</a:t>
            </a:r>
            <a:r>
              <a:rPr lang="de-DE" altLang="ru-RU" sz="1400" dirty="0" smtClean="0">
                <a:solidFill>
                  <a:srgbClr val="C0C0C0"/>
                </a:solidFill>
                <a:effectLst/>
              </a:rPr>
              <a:t>XVI </a:t>
            </a: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века – итальянцы и португальцы на службе у разных стран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	1600 – французы (Жак Картье – название Канада, первое поселение в Квебеке)</a:t>
            </a:r>
            <a:br>
              <a:rPr lang="ru-RU" altLang="ru-RU" sz="1400" dirty="0" smtClean="0">
                <a:solidFill>
                  <a:srgbClr val="C0C0C0"/>
                </a:solidFill>
                <a:effectLst/>
              </a:rPr>
            </a:br>
            <a:endParaRPr lang="ru-RU" altLang="ru-RU" sz="1400" i="1" dirty="0" smtClean="0">
              <a:solidFill>
                <a:srgbClr val="FFCCCC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400" dirty="0" smtClean="0">
                <a:solidFill>
                  <a:srgbClr val="C0C0C0"/>
                </a:solidFill>
                <a:effectLst/>
              </a:rPr>
              <a:t>	</a:t>
            </a:r>
            <a:endParaRPr lang="ru-RU" altLang="ru-RU" sz="1400" dirty="0" smtClean="0">
              <a:solidFill>
                <a:srgbClr val="C0C0C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	1610 – на Ньюфаундленде.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	Столкновения местного масштаба.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	Семилетняя война 1756-1763 (в Европе и Америке).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	Парижский мир и переход Канады под Великобританию.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	Первая мировая, независимость, Вторая мировая (подъём экономики, заказы). </a:t>
            </a:r>
            <a:br>
              <a:rPr lang="ru-RU" altLang="ru-RU" sz="1400" dirty="0" smtClean="0">
                <a:solidFill>
                  <a:srgbClr val="C0C0C0"/>
                </a:solidFill>
                <a:effectLst/>
              </a:rPr>
            </a:br>
            <a:endParaRPr lang="ru-RU" alt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400" dirty="0" smtClean="0">
                <a:effectLst/>
              </a:rPr>
              <a:t>	</a:t>
            </a:r>
            <a:endParaRPr lang="ru-RU" alt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	Современная многонациональная страна,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1400" dirty="0">
                <a:solidFill>
                  <a:srgbClr val="C0C0C0"/>
                </a:solidFill>
                <a:effectLst/>
              </a:rPr>
              <a:t>	</a:t>
            </a: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огромное количество европейцев и азиатов,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1400" dirty="0">
                <a:solidFill>
                  <a:srgbClr val="C0C0C0"/>
                </a:solidFill>
                <a:effectLst/>
              </a:rPr>
              <a:t>	</a:t>
            </a:r>
            <a:r>
              <a:rPr lang="ru-RU" altLang="ru-RU" sz="1400" dirty="0" smtClean="0">
                <a:solidFill>
                  <a:srgbClr val="C0C0C0"/>
                </a:solidFill>
                <a:effectLst/>
              </a:rPr>
              <a:t>сохраняющееся в общинах коренное население.</a:t>
            </a:r>
            <a:endParaRPr lang="ru-RU" altLang="ru-RU" sz="1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53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4800" dirty="0" smtClean="0">
                <a:solidFill>
                  <a:schemeClr val="tx1"/>
                </a:solidFill>
                <a:latin typeface="EckmannC" pitchFamily="2" charset="0"/>
              </a:rPr>
              <a:t>Современная Канада </a:t>
            </a:r>
            <a:r>
              <a:rPr lang="ru-RU" altLang="ru-RU" sz="3200" dirty="0" smtClean="0">
                <a:solidFill>
                  <a:srgbClr val="FFCCCC"/>
                </a:solidFill>
                <a:latin typeface="EckmannC" pitchFamily="2" charset="0"/>
              </a:rPr>
              <a:t>и её плюсы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511"/>
            <a:ext cx="8435975" cy="5111849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000" dirty="0" smtClean="0">
                <a:solidFill>
                  <a:srgbClr val="92D050"/>
                </a:solidFill>
              </a:rPr>
              <a:t>Цена/качество образования</a:t>
            </a:r>
            <a:endParaRPr lang="ru-RU" altLang="ru-RU" sz="3000" i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altLang="ru-RU" sz="2000" i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ru-RU" altLang="ru-RU" sz="3000" dirty="0" smtClean="0">
                <a:solidFill>
                  <a:srgbClr val="FF7C80"/>
                </a:solidFill>
              </a:rPr>
              <a:t>Бесплатная медицина почти для всех</a:t>
            </a:r>
          </a:p>
          <a:p>
            <a:pPr eaLnBrk="1" hangingPunct="1">
              <a:defRPr/>
            </a:pPr>
            <a:endParaRPr lang="ru-RU" altLang="ru-RU" sz="3000" dirty="0" smtClean="0">
              <a:solidFill>
                <a:srgbClr val="CC6600"/>
              </a:solidFill>
            </a:endParaRPr>
          </a:p>
          <a:p>
            <a:pPr eaLnBrk="1" hangingPunct="1">
              <a:defRPr/>
            </a:pPr>
            <a:r>
              <a:rPr lang="ru-RU" altLang="ru-RU" sz="3000" dirty="0" smtClean="0">
                <a:solidFill>
                  <a:srgbClr val="CC6600"/>
                </a:solidFill>
              </a:rPr>
              <a:t>Вежливость, толерантность ко всем</a:t>
            </a:r>
          </a:p>
          <a:p>
            <a:pPr eaLnBrk="1" hangingPunct="1">
              <a:defRPr/>
            </a:pPr>
            <a:endParaRPr lang="ru-RU" altLang="ru-RU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ru-RU" altLang="ru-RU" sz="3000" dirty="0" smtClean="0">
                <a:solidFill>
                  <a:srgbClr val="FFC000"/>
                </a:solidFill>
              </a:rPr>
              <a:t>Огромные возможности для туризма</a:t>
            </a:r>
          </a:p>
          <a:p>
            <a:pPr eaLnBrk="1" hangingPunct="1">
              <a:defRPr/>
            </a:pPr>
            <a:endParaRPr lang="ru-RU" altLang="ru-RU" sz="2600" dirty="0" smtClean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ru-RU" altLang="ru-RU" sz="2600" dirty="0" smtClean="0">
                <a:solidFill>
                  <a:srgbClr val="00B0F0"/>
                </a:solidFill>
              </a:rPr>
              <a:t>Перспективы развития северных территорий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4800" dirty="0" smtClean="0">
                <a:solidFill>
                  <a:schemeClr val="tx1"/>
                </a:solidFill>
                <a:latin typeface="EckmannC" pitchFamily="2" charset="0"/>
              </a:rPr>
              <a:t>Современная Канада </a:t>
            </a:r>
            <a:r>
              <a:rPr lang="ru-RU" altLang="ru-RU" sz="3200" dirty="0" smtClean="0">
                <a:solidFill>
                  <a:srgbClr val="FF0000"/>
                </a:solidFill>
                <a:latin typeface="EckmannC" pitchFamily="2" charset="0"/>
              </a:rPr>
              <a:t>и её проблемы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2" y="1052736"/>
            <a:ext cx="8435975" cy="566477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92D050"/>
                </a:solidFill>
              </a:rPr>
              <a:t>Зависимость от мигрантов</a:t>
            </a:r>
            <a:endParaRPr lang="en-US" altLang="ru-RU" dirty="0" smtClean="0">
              <a:solidFill>
                <a:srgbClr val="92D050"/>
              </a:solidFill>
            </a:endParaRPr>
          </a:p>
          <a:p>
            <a:pPr eaLnBrk="1" hangingPunct="1">
              <a:defRPr/>
            </a:pPr>
            <a:endParaRPr lang="ru-RU" altLang="ru-RU" sz="1800" dirty="0" smtClean="0">
              <a:solidFill>
                <a:srgbClr val="FF7C80"/>
              </a:solidFill>
            </a:endParaRPr>
          </a:p>
          <a:p>
            <a:pPr eaLnBrk="1" hangingPunct="1">
              <a:defRPr/>
            </a:pPr>
            <a:r>
              <a:rPr lang="ru-RU" altLang="ru-RU" sz="3000" dirty="0" smtClean="0">
                <a:solidFill>
                  <a:srgbClr val="FF7C80"/>
                </a:solidFill>
              </a:rPr>
              <a:t>Зависимость от США</a:t>
            </a:r>
          </a:p>
          <a:p>
            <a:pPr eaLnBrk="1" hangingPunct="1">
              <a:defRPr/>
            </a:pPr>
            <a:endParaRPr lang="ru-RU" altLang="ru-RU" sz="1800" dirty="0">
              <a:solidFill>
                <a:srgbClr val="FF7C80"/>
              </a:solidFill>
            </a:endParaRPr>
          </a:p>
          <a:p>
            <a:pPr eaLnBrk="1" hangingPunct="1">
              <a:defRPr/>
            </a:pPr>
            <a:r>
              <a:rPr lang="ru-RU" altLang="ru-RU" sz="2400" dirty="0" err="1" smtClean="0">
                <a:solidFill>
                  <a:srgbClr val="CC6600"/>
                </a:solidFill>
              </a:rPr>
              <a:t>Сверх</a:t>
            </a:r>
            <a:r>
              <a:rPr lang="ru-RU" altLang="ru-RU" sz="3000" dirty="0" err="1" smtClean="0">
                <a:solidFill>
                  <a:srgbClr val="CC6600"/>
                </a:solidFill>
              </a:rPr>
              <a:t>толерантность</a:t>
            </a:r>
            <a:r>
              <a:rPr lang="ru-RU" altLang="ru-RU" sz="3000" dirty="0" smtClean="0">
                <a:solidFill>
                  <a:srgbClr val="CC6600"/>
                </a:solidFill>
              </a:rPr>
              <a:t>, легализация спорных моментов (</a:t>
            </a:r>
            <a:r>
              <a:rPr lang="en-US" altLang="ru-RU" sz="3000" dirty="0" smtClean="0">
                <a:solidFill>
                  <a:srgbClr val="CC6600"/>
                </a:solidFill>
              </a:rPr>
              <a:t>drugs</a:t>
            </a:r>
            <a:r>
              <a:rPr lang="ru-RU" altLang="ru-RU" sz="3000" dirty="0" smtClean="0">
                <a:solidFill>
                  <a:srgbClr val="CC6600"/>
                </a:solidFill>
              </a:rPr>
              <a:t>, </a:t>
            </a:r>
            <a:r>
              <a:rPr lang="en-US" altLang="ru-RU" sz="2600" dirty="0">
                <a:solidFill>
                  <a:srgbClr val="CC6600"/>
                </a:solidFill>
              </a:rPr>
              <a:t>LGBTQ+</a:t>
            </a:r>
            <a:r>
              <a:rPr lang="ru-RU" altLang="ru-RU" sz="3000" dirty="0" smtClean="0">
                <a:solidFill>
                  <a:srgbClr val="CC6600"/>
                </a:solidFill>
              </a:rPr>
              <a:t>)</a:t>
            </a:r>
          </a:p>
          <a:p>
            <a:pPr eaLnBrk="1" hangingPunct="1">
              <a:defRPr/>
            </a:pPr>
            <a:endParaRPr lang="ru-RU" altLang="ru-RU" sz="1800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FFC000"/>
                </a:solidFill>
              </a:rPr>
              <a:t>Жизнь коренного населения </a:t>
            </a:r>
            <a:r>
              <a:rPr lang="ru-RU" altLang="ru-RU" sz="2000" dirty="0" smtClean="0">
                <a:solidFill>
                  <a:srgbClr val="FFC000"/>
                </a:solidFill>
              </a:rPr>
              <a:t>(</a:t>
            </a:r>
            <a:r>
              <a:rPr lang="de-DE" altLang="ru-RU" sz="2000" dirty="0" err="1" smtClean="0">
                <a:solidFill>
                  <a:srgbClr val="FFC000"/>
                </a:solidFill>
              </a:rPr>
              <a:t>indigenous</a:t>
            </a:r>
            <a:r>
              <a:rPr lang="ru-RU" altLang="ru-RU" sz="2000" dirty="0" smtClean="0">
                <a:solidFill>
                  <a:srgbClr val="FFC000"/>
                </a:solidFill>
              </a:rPr>
              <a:t>)</a:t>
            </a:r>
          </a:p>
          <a:p>
            <a:pPr eaLnBrk="1" hangingPunct="1">
              <a:defRPr/>
            </a:pPr>
            <a:endParaRPr lang="ru-RU" altLang="ru-RU" sz="1800" dirty="0" smtClean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00B0F0"/>
                </a:solidFill>
              </a:rPr>
              <a:t>Огромные неосвоенные территории</a:t>
            </a:r>
          </a:p>
          <a:p>
            <a:pPr eaLnBrk="1" hangingPunct="1">
              <a:defRPr/>
            </a:pPr>
            <a:endParaRPr lang="ru-RU" altLang="ru-RU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</a:rPr>
              <a:t>Долги</a:t>
            </a: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</a:rPr>
              <a:t>, кредиты </a:t>
            </a:r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</a:rPr>
              <a:t>государства</a:t>
            </a:r>
            <a:endParaRPr lang="ru-RU" alt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9"/>
          <p:cNvSpPr>
            <a:spLocks noChangeArrowheads="1"/>
          </p:cNvSpPr>
          <p:nvPr/>
        </p:nvSpPr>
        <p:spPr bwMode="auto">
          <a:xfrm>
            <a:off x="0" y="44450"/>
            <a:ext cx="7342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i="1" dirty="0" smtClean="0">
                <a:latin typeface="Consolas" panose="020B0609020204030204" pitchFamily="49" charset="0"/>
              </a:rPr>
              <a:t>Канадские</a:t>
            </a:r>
            <a:r>
              <a:rPr lang="ru-RU" altLang="ru-RU" sz="4800" i="1" dirty="0" smtClean="0">
                <a:solidFill>
                  <a:srgbClr val="FFC000"/>
                </a:solidFill>
                <a:latin typeface="Consolas" panose="020B0609020204030204" pitchFamily="49" charset="0"/>
              </a:rPr>
              <a:t> </a:t>
            </a:r>
            <a:r>
              <a:rPr lang="ru-RU" altLang="ru-RU" sz="4800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брэнды</a:t>
            </a:r>
            <a:endParaRPr lang="ru-RU" altLang="ru-RU" sz="4800" b="1" i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2050" name="Picture 2" descr="https://www.tickerreport.com/wp-content/uploads/2016/01/ticekr-1-768x5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6" y="1034839"/>
            <a:ext cx="2744298" cy="18080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.ru.prom.st/834014446_w700_h500_parka-zimnyaya-can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70" y="168332"/>
            <a:ext cx="2621970" cy="1964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736x/6f/a5/7e/6fa57eec34b12399b02aab582774cb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9" y="3135288"/>
            <a:ext cx="2273283" cy="3030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ytimg.com/vi/fiLCmivKKsg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85" y="4338494"/>
            <a:ext cx="4128393" cy="23222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.pinimg.com/originals/a8/54/6f/a8546ffa8eea64367d8a9769fdc79c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35" y="3954228"/>
            <a:ext cx="2042466" cy="276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dx1media.dx1app.com/products-private/prod/cef8234a-7fda-429e-890a-d7413baa757c/b1aea375-7620-4b7e-8e3e-a5ef014e30ca/00000000-0000-0000-0000-000000000000/baf43e73-a1d4-4b36-9c00-8a8ebe5ed861/35c00753-6c05-488e-9f14-a6c10129f5ee/6000000001_480p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95" y="1298828"/>
            <a:ext cx="1821799" cy="2429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74" name="Picture 26" descr="https://alibi.com/image/pix_id/11424/Mmmm-stick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47" y="2331584"/>
            <a:ext cx="1309115" cy="1745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p.kindpng.com/picc/s/389-3898177_blackberry-classic-hd-png-downloa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63" y="2226022"/>
            <a:ext cx="2318233" cy="1635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9"/>
          <p:cNvSpPr>
            <a:spLocks noChangeArrowheads="1"/>
          </p:cNvSpPr>
          <p:nvPr/>
        </p:nvSpPr>
        <p:spPr bwMode="auto">
          <a:xfrm>
            <a:off x="107504" y="44450"/>
            <a:ext cx="72346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Канадские </a:t>
            </a:r>
            <a:r>
              <a:rPr lang="ru-RU" altLang="ru-RU" sz="4800" i="1" dirty="0" smtClean="0">
                <a:latin typeface="Consolas" panose="020B0609020204030204" pitchFamily="49" charset="0"/>
              </a:rPr>
              <a:t>музыканты</a:t>
            </a:r>
            <a:endParaRPr lang="ru-RU" altLang="ru-RU" sz="4800" b="1" i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1026" name="Picture 2" descr="https://i.pinimg.com/474x/96/30/af/9630af805356c7dac252bcff824996fd--notre-dame-bru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0" y="4509120"/>
            <a:ext cx="3326718" cy="22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karabas.com/magican/cropResize/w/320/h/240/f/files/activities/lara-fabia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29" y="87544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logs.northcountrypublicradio.org/allin/files/2016/11/gettyimages-180643648_custom-c5f8157d98306e284eb79f9782b1e88f37d36ec4-s800-c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7" y="892198"/>
            <a:ext cx="3552329" cy="23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5.fanpop.com/image/answers/2214000/2214506_1322913104731.52res_219_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26" y="1340768"/>
            <a:ext cx="1926423" cy="26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30.userapi.com/impf/cUG5jX-kpHl9JIDqmp6p-U7wAk09-gcS41TFZA/cScxLEIPukw.jpg?size=200x240&amp;quality=96&amp;sign=92d4f1bf4d5d54276df328591e6064a8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75" y="3926808"/>
            <a:ext cx="2350397" cy="28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n1s1.starhit.ru/99/46/53/994653455fc6b1824061eba655e6603b/244x323_0_99b93706d498f84a4ee1d1ab6e95a04f@244x323_0xc0a8391b_5558444011353593928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33" y="4057915"/>
            <a:ext cx="2016224" cy="26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pinimg.com/236x/d0/8c/ba/d08cba10d3c9d54d60d91e6c726927cd--alanis-morissette-guitar-player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15" y="2231903"/>
            <a:ext cx="22479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44.userapi.com/99nVTL1OsTaUVGN93BGLbK078CB1PtJAikM0qg/gd_EWTQBib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03" y="4731103"/>
            <a:ext cx="3011672" cy="20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55.img.avito.st/image/1/4unxDba3TgDnrfQAuTKmz2euTgZTrk4GNM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6" y="3227958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metaltalk.net/images11/bryan_adam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14" y="1607819"/>
            <a:ext cx="2871668" cy="2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44sound.ru/wp-content/uploads/2017/04/neil-young-1024x650-300x19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82" y="2834345"/>
            <a:ext cx="2857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i.ebayimg.com/thumbs/images/g/laAAAOSwtvxfqU~a/s-l20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7" y="1979029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7504" y="332656"/>
            <a:ext cx="8424863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000" i="1" dirty="0" smtClean="0">
                <a:solidFill>
                  <a:srgbClr val="FF7C80"/>
                </a:solidFill>
              </a:rPr>
              <a:t>Sorry for taking ur time)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000" i="1" dirty="0" smtClean="0">
                <a:solidFill>
                  <a:srgbClr val="FF7C80"/>
                </a:solidFill>
              </a:rPr>
              <a:t>Peter</a:t>
            </a:r>
            <a:endParaRPr lang="en-US" altLang="ru-RU" sz="4000" b="1" i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i="1" dirty="0" err="1" smtClean="0">
                <a:solidFill>
                  <a:schemeClr val="tx2"/>
                </a:solidFill>
              </a:rPr>
              <a:t>Excusez-moi</a:t>
            </a:r>
            <a:r>
              <a:rPr lang="en-US" altLang="ru-RU" i="1" dirty="0" smtClean="0">
                <a:solidFill>
                  <a:schemeClr val="tx2"/>
                </a:solidFill>
              </a:rPr>
              <a:t> pour la longue histoire !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i="1" dirty="0" smtClean="0">
                <a:solidFill>
                  <a:schemeClr val="tx2"/>
                </a:solidFill>
              </a:rPr>
              <a:t>Pierre</a:t>
            </a:r>
            <a:endParaRPr lang="ru-RU" altLang="ru-RU" i="1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 i="1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 i="1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i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i="1" dirty="0" smtClean="0">
                <a:solidFill>
                  <a:schemeClr val="accent4">
                    <a:lumMod val="75000"/>
                  </a:schemeClr>
                </a:solidFill>
              </a:rPr>
              <a:t>Всем спасибо за внимание.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i="1" dirty="0" smtClean="0">
                <a:solidFill>
                  <a:schemeClr val="accent4">
                    <a:lumMod val="75000"/>
                  </a:schemeClr>
                </a:solidFill>
              </a:rPr>
              <a:t>Петя</a:t>
            </a:r>
          </a:p>
        </p:txBody>
      </p:sp>
      <p:pic>
        <p:nvPicPr>
          <p:cNvPr id="2054" name="Picture 6" descr="https://vancouverok.com/storage/app/media/iz-kanady-kakovo-eto-vstrechatsya-s-russkim-parn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7" y="2996952"/>
            <a:ext cx="4723175" cy="22303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9805</TotalTime>
  <Words>1004</Words>
  <Application>Microsoft Office PowerPoint</Application>
  <PresentationFormat>Экран (4:3)</PresentationFormat>
  <Paragraphs>153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Consolas</vt:lpstr>
      <vt:lpstr>EckmannC</vt:lpstr>
      <vt:lpstr>Verdana</vt:lpstr>
      <vt:lpstr>Wingdings</vt:lpstr>
      <vt:lpstr>Глобус</vt:lpstr>
      <vt:lpstr>К А Н А Д А</vt:lpstr>
      <vt:lpstr>Презентация PowerPoint</vt:lpstr>
      <vt:lpstr>История появления Канады</vt:lpstr>
      <vt:lpstr>Современная Канада и её плюсы</vt:lpstr>
      <vt:lpstr>Современная Канада и её проблемы</vt:lpstr>
      <vt:lpstr>Презентация PowerPoint</vt:lpstr>
      <vt:lpstr>Презентация PowerPoint</vt:lpstr>
      <vt:lpstr>Презентация PowerPoint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PetrE</dc:creator>
  <cp:lastModifiedBy>Petya</cp:lastModifiedBy>
  <cp:revision>540</cp:revision>
  <cp:lastPrinted>2017-07-26T17:33:38Z</cp:lastPrinted>
  <dcterms:created xsi:type="dcterms:W3CDTF">2011-06-26T06:23:52Z</dcterms:created>
  <dcterms:modified xsi:type="dcterms:W3CDTF">2021-07-27T17:06:42Z</dcterms:modified>
</cp:coreProperties>
</file>